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29"/>
  </p:notesMasterIdLst>
  <p:sldIdLst>
    <p:sldId id="412" r:id="rId2"/>
    <p:sldId id="279" r:id="rId3"/>
    <p:sldId id="403" r:id="rId4"/>
    <p:sldId id="384" r:id="rId5"/>
    <p:sldId id="394" r:id="rId6"/>
    <p:sldId id="395" r:id="rId7"/>
    <p:sldId id="390" r:id="rId8"/>
    <p:sldId id="355" r:id="rId9"/>
    <p:sldId id="354" r:id="rId10"/>
    <p:sldId id="356" r:id="rId11"/>
    <p:sldId id="357" r:id="rId12"/>
    <p:sldId id="358" r:id="rId13"/>
    <p:sldId id="413" r:id="rId14"/>
    <p:sldId id="372" r:id="rId15"/>
    <p:sldId id="346" r:id="rId16"/>
    <p:sldId id="374" r:id="rId17"/>
    <p:sldId id="370" r:id="rId18"/>
    <p:sldId id="373" r:id="rId19"/>
    <p:sldId id="375" r:id="rId20"/>
    <p:sldId id="376" r:id="rId21"/>
    <p:sldId id="371" r:id="rId22"/>
    <p:sldId id="401" r:id="rId23"/>
    <p:sldId id="342" r:id="rId24"/>
    <p:sldId id="343" r:id="rId25"/>
    <p:sldId id="400" r:id="rId26"/>
    <p:sldId id="344" r:id="rId27"/>
    <p:sldId id="348" r:id="rId28"/>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0000"/>
    <a:srgbClr val="FCF600"/>
    <a:srgbClr val="ADEA00"/>
    <a:srgbClr val="CCFF33"/>
    <a:srgbClr val="CC0099"/>
    <a:srgbClr val="66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8" autoAdjust="0"/>
    <p:restoredTop sz="94660"/>
  </p:normalViewPr>
  <p:slideViewPr>
    <p:cSldViewPr>
      <p:cViewPr varScale="1">
        <p:scale>
          <a:sx n="105" d="100"/>
          <a:sy n="105" d="100"/>
        </p:scale>
        <p:origin x="154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en-AU"/>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atin typeface="Arial" charset="0"/>
                <a:ea typeface="+mn-ea"/>
                <a:cs typeface="Arial" charset="0"/>
              </a:defRPr>
            </a:lvl1pPr>
          </a:lstStyle>
          <a:p>
            <a:pPr>
              <a:defRPr/>
            </a:pPr>
            <a:fld id="{16E492BC-DCDD-405B-87CA-8CD62431FB0F}" type="datetimeFigureOut">
              <a:rPr lang="en-US"/>
              <a:pPr>
                <a:defRPr/>
              </a:pPr>
              <a:t>3/2/2019</a:t>
            </a:fld>
            <a:endParaRPr lang="en-AU"/>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en-AU"/>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atin typeface="Arial" charset="0"/>
                <a:ea typeface="+mn-ea"/>
                <a:cs typeface="Arial" charset="0"/>
              </a:defRPr>
            </a:lvl1pPr>
          </a:lstStyle>
          <a:p>
            <a:pPr>
              <a:defRPr/>
            </a:pPr>
            <a:fld id="{28EB41F5-EC92-42D7-9612-D9C0C50F72E1}" type="slidenum">
              <a:rPr lang="en-AU"/>
              <a:pPr>
                <a:defRPr/>
              </a:pPr>
              <a:t>‹#›</a:t>
            </a:fld>
            <a:endParaRPr lang="en-AU"/>
          </a:p>
        </p:txBody>
      </p:sp>
    </p:spTree>
    <p:extLst>
      <p:ext uri="{BB962C8B-B14F-4D97-AF65-F5344CB8AC3E}">
        <p14:creationId xmlns:p14="http://schemas.microsoft.com/office/powerpoint/2010/main" val="26693785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28EB41F5-EC92-42D7-9612-D9C0C50F72E1}" type="slidenum">
              <a:rPr lang="en-AU" smtClean="0"/>
              <a:pPr>
                <a:defRPr/>
              </a:pPr>
              <a:t>1</a:t>
            </a:fld>
            <a:endParaRPr lang="en-AU"/>
          </a:p>
        </p:txBody>
      </p:sp>
    </p:spTree>
    <p:extLst>
      <p:ext uri="{BB962C8B-B14F-4D97-AF65-F5344CB8AC3E}">
        <p14:creationId xmlns:p14="http://schemas.microsoft.com/office/powerpoint/2010/main" val="72720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TextEdit="1"/>
          </p:cNvSpPr>
          <p:nvPr>
            <p:ph type="sldImg"/>
          </p:nvPr>
        </p:nvSpPr>
        <p:spPr bwMode="auto">
          <a:noFill/>
          <a:ln>
            <a:solidFill>
              <a:srgbClr val="000000"/>
            </a:solidFill>
            <a:miter lim="800000"/>
            <a:headEnd/>
            <a:tailEnd/>
          </a:ln>
        </p:spPr>
      </p:sp>
      <p:sp>
        <p:nvSpPr>
          <p:cNvPr id="25497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Rot="1" noChangeAspect="1" noTextEdit="1"/>
          </p:cNvSpPr>
          <p:nvPr>
            <p:ph type="sldImg"/>
          </p:nvPr>
        </p:nvSpPr>
        <p:spPr bwMode="auto">
          <a:noFill/>
          <a:ln>
            <a:solidFill>
              <a:srgbClr val="000000"/>
            </a:solidFill>
            <a:miter lim="800000"/>
            <a:headEnd/>
            <a:tailEnd/>
          </a:ln>
        </p:spPr>
      </p:sp>
      <p:sp>
        <p:nvSpPr>
          <p:cNvPr id="2570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Rot="1" noChangeAspect="1" noTextEdit="1"/>
          </p:cNvSpPr>
          <p:nvPr>
            <p:ph type="sldImg"/>
          </p:nvPr>
        </p:nvSpPr>
        <p:spPr bwMode="auto">
          <a:noFill/>
          <a:ln>
            <a:solidFill>
              <a:srgbClr val="000000"/>
            </a:solidFill>
            <a:miter lim="800000"/>
            <a:headEnd/>
            <a:tailEnd/>
          </a:ln>
        </p:spPr>
      </p:sp>
      <p:sp>
        <p:nvSpPr>
          <p:cNvPr id="25907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Rot="1" noChangeAspect="1" noTextEdit="1"/>
          </p:cNvSpPr>
          <p:nvPr>
            <p:ph type="sldImg"/>
          </p:nvPr>
        </p:nvSpPr>
        <p:spPr bwMode="auto">
          <a:noFill/>
          <a:ln>
            <a:solidFill>
              <a:srgbClr val="000000"/>
            </a:solidFill>
            <a:miter lim="800000"/>
            <a:headEnd/>
            <a:tailEnd/>
          </a:ln>
        </p:spPr>
      </p:sp>
      <p:sp>
        <p:nvSpPr>
          <p:cNvPr id="2611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Rot="1" noChangeAspect="1" noTextEdit="1"/>
          </p:cNvSpPr>
          <p:nvPr>
            <p:ph type="sldImg"/>
          </p:nvPr>
        </p:nvSpPr>
        <p:spPr bwMode="auto">
          <a:noFill/>
          <a:ln>
            <a:solidFill>
              <a:srgbClr val="000000"/>
            </a:solidFill>
            <a:miter lim="800000"/>
            <a:headEnd/>
            <a:tailEnd/>
          </a:ln>
        </p:spPr>
      </p:sp>
      <p:sp>
        <p:nvSpPr>
          <p:cNvPr id="26317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Rot="1" noChangeAspect="1" noTextEdit="1"/>
          </p:cNvSpPr>
          <p:nvPr>
            <p:ph type="sldImg"/>
          </p:nvPr>
        </p:nvSpPr>
        <p:spPr bwMode="auto">
          <a:noFill/>
          <a:ln>
            <a:solidFill>
              <a:srgbClr val="000000"/>
            </a:solidFill>
            <a:miter lim="800000"/>
            <a:headEnd/>
            <a:tailEnd/>
          </a:ln>
        </p:spPr>
      </p:sp>
      <p:sp>
        <p:nvSpPr>
          <p:cNvPr id="26521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Rot="1" noChangeAspect="1" noTextEdit="1"/>
          </p:cNvSpPr>
          <p:nvPr>
            <p:ph type="sldImg"/>
          </p:nvPr>
        </p:nvSpPr>
        <p:spPr bwMode="auto">
          <a:noFill/>
          <a:ln>
            <a:solidFill>
              <a:srgbClr val="000000"/>
            </a:solidFill>
            <a:miter lim="800000"/>
            <a:headEnd/>
            <a:tailEnd/>
          </a:ln>
        </p:spPr>
      </p:sp>
      <p:sp>
        <p:nvSpPr>
          <p:cNvPr id="26726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Rot="1" noChangeAspect="1" noTextEdit="1"/>
          </p:cNvSpPr>
          <p:nvPr>
            <p:ph type="sldImg"/>
          </p:nvPr>
        </p:nvSpPr>
        <p:spPr bwMode="auto">
          <a:noFill/>
          <a:ln>
            <a:solidFill>
              <a:srgbClr val="000000"/>
            </a:solidFill>
            <a:miter lim="800000"/>
            <a:headEnd/>
            <a:tailEnd/>
          </a:ln>
        </p:spPr>
      </p:sp>
      <p:sp>
        <p:nvSpPr>
          <p:cNvPr id="26931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Rot="1" noChangeAspect="1" noTextEdit="1"/>
          </p:cNvSpPr>
          <p:nvPr>
            <p:ph type="sldImg"/>
          </p:nvPr>
        </p:nvSpPr>
        <p:spPr bwMode="auto">
          <a:noFill/>
          <a:ln>
            <a:solidFill>
              <a:srgbClr val="000000"/>
            </a:solidFill>
            <a:miter lim="800000"/>
            <a:headEnd/>
            <a:tailEnd/>
          </a:ln>
        </p:spPr>
      </p:sp>
      <p:sp>
        <p:nvSpPr>
          <p:cNvPr id="27136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Rot="1" noChangeAspect="1" noTextEdit="1"/>
          </p:cNvSpPr>
          <p:nvPr>
            <p:ph type="sldImg"/>
          </p:nvPr>
        </p:nvSpPr>
        <p:spPr bwMode="auto">
          <a:noFill/>
          <a:ln>
            <a:solidFill>
              <a:srgbClr val="000000"/>
            </a:solidFill>
            <a:miter lim="800000"/>
            <a:headEnd/>
            <a:tailEnd/>
          </a:ln>
        </p:spPr>
      </p:sp>
      <p:sp>
        <p:nvSpPr>
          <p:cNvPr id="27341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TextEdit="1"/>
          </p:cNvSpPr>
          <p:nvPr>
            <p:ph type="sldImg"/>
          </p:nvPr>
        </p:nvSpPr>
        <p:spPr bwMode="auto">
          <a:noFill/>
          <a:ln>
            <a:solidFill>
              <a:srgbClr val="000000"/>
            </a:solidFill>
            <a:miter lim="800000"/>
            <a:headEnd/>
            <a:tailEnd/>
          </a:ln>
        </p:spPr>
      </p:sp>
      <p:sp>
        <p:nvSpPr>
          <p:cNvPr id="146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Rot="1" noChangeAspect="1" noTextEdit="1"/>
          </p:cNvSpPr>
          <p:nvPr>
            <p:ph type="sldImg"/>
          </p:nvPr>
        </p:nvSpPr>
        <p:spPr bwMode="auto">
          <a:noFill/>
          <a:ln>
            <a:solidFill>
              <a:srgbClr val="000000"/>
            </a:solidFill>
            <a:miter lim="800000"/>
            <a:headEnd/>
            <a:tailEnd/>
          </a:ln>
        </p:spPr>
      </p:sp>
      <p:sp>
        <p:nvSpPr>
          <p:cNvPr id="27545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Rot="1" noChangeAspect="1" noTextEdit="1"/>
          </p:cNvSpPr>
          <p:nvPr>
            <p:ph type="sldImg"/>
          </p:nvPr>
        </p:nvSpPr>
        <p:spPr bwMode="auto">
          <a:noFill/>
          <a:ln>
            <a:solidFill>
              <a:srgbClr val="000000"/>
            </a:solidFill>
            <a:miter lim="800000"/>
            <a:headEnd/>
            <a:tailEnd/>
          </a:ln>
        </p:spPr>
      </p:sp>
      <p:sp>
        <p:nvSpPr>
          <p:cNvPr id="27750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Rot="1" noChangeAspect="1" noTextEdit="1"/>
          </p:cNvSpPr>
          <p:nvPr>
            <p:ph type="sldImg"/>
          </p:nvPr>
        </p:nvSpPr>
        <p:spPr bwMode="auto">
          <a:noFill/>
          <a:ln>
            <a:solidFill>
              <a:srgbClr val="000000"/>
            </a:solidFill>
            <a:miter lim="800000"/>
            <a:headEnd/>
            <a:tailEnd/>
          </a:ln>
        </p:spPr>
      </p:sp>
      <p:sp>
        <p:nvSpPr>
          <p:cNvPr id="28569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Rot="1" noChangeAspect="1" noTextEdit="1"/>
          </p:cNvSpPr>
          <p:nvPr>
            <p:ph type="sldImg"/>
          </p:nvPr>
        </p:nvSpPr>
        <p:spPr bwMode="auto">
          <a:noFill/>
          <a:ln>
            <a:solidFill>
              <a:srgbClr val="000000"/>
            </a:solidFill>
            <a:miter lim="800000"/>
            <a:headEnd/>
            <a:tailEnd/>
          </a:ln>
        </p:spPr>
      </p:sp>
      <p:sp>
        <p:nvSpPr>
          <p:cNvPr id="28774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Rot="1" noChangeAspect="1" noTextEdit="1"/>
          </p:cNvSpPr>
          <p:nvPr>
            <p:ph type="sldImg"/>
          </p:nvPr>
        </p:nvSpPr>
        <p:spPr bwMode="auto">
          <a:noFill/>
          <a:ln>
            <a:solidFill>
              <a:srgbClr val="000000"/>
            </a:solidFill>
            <a:miter lim="800000"/>
            <a:headEnd/>
            <a:tailEnd/>
          </a:ln>
        </p:spPr>
      </p:sp>
      <p:sp>
        <p:nvSpPr>
          <p:cNvPr id="28979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Rot="1" noChangeAspect="1" noTextEdit="1"/>
          </p:cNvSpPr>
          <p:nvPr>
            <p:ph type="sldImg"/>
          </p:nvPr>
        </p:nvSpPr>
        <p:spPr bwMode="auto">
          <a:noFill/>
          <a:ln>
            <a:solidFill>
              <a:srgbClr val="000000"/>
            </a:solidFill>
            <a:miter lim="800000"/>
            <a:headEnd/>
            <a:tailEnd/>
          </a:ln>
        </p:spPr>
      </p:sp>
      <p:sp>
        <p:nvSpPr>
          <p:cNvPr id="29184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Rot="1" noChangeAspect="1" noTextEdit="1"/>
          </p:cNvSpPr>
          <p:nvPr>
            <p:ph type="sldImg"/>
          </p:nvPr>
        </p:nvSpPr>
        <p:spPr bwMode="auto">
          <a:noFill/>
          <a:ln>
            <a:solidFill>
              <a:srgbClr val="000000"/>
            </a:solidFill>
            <a:miter lim="800000"/>
            <a:headEnd/>
            <a:tailEnd/>
          </a:ln>
        </p:spPr>
      </p:sp>
      <p:sp>
        <p:nvSpPr>
          <p:cNvPr id="2938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Rot="1" noChangeAspect="1" noTextEdit="1"/>
          </p:cNvSpPr>
          <p:nvPr>
            <p:ph type="sldImg"/>
          </p:nvPr>
        </p:nvSpPr>
        <p:spPr bwMode="auto">
          <a:noFill/>
          <a:ln>
            <a:solidFill>
              <a:srgbClr val="000000"/>
            </a:solidFill>
            <a:miter lim="800000"/>
            <a:headEnd/>
            <a:tailEnd/>
          </a:ln>
        </p:spPr>
      </p:sp>
      <p:sp>
        <p:nvSpPr>
          <p:cNvPr id="22425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Rot="1" noChangeAspect="1" noTextEdit="1"/>
          </p:cNvSpPr>
          <p:nvPr>
            <p:ph type="sldImg"/>
          </p:nvPr>
        </p:nvSpPr>
        <p:spPr bwMode="auto">
          <a:noFill/>
          <a:ln>
            <a:solidFill>
              <a:srgbClr val="000000"/>
            </a:solidFill>
            <a:miter lim="800000"/>
            <a:headEnd/>
            <a:tailEnd/>
          </a:ln>
        </p:spPr>
      </p:sp>
      <p:sp>
        <p:nvSpPr>
          <p:cNvPr id="22835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Rot="1" noChangeAspect="1" noTextEdit="1"/>
          </p:cNvSpPr>
          <p:nvPr>
            <p:ph type="sldImg"/>
          </p:nvPr>
        </p:nvSpPr>
        <p:spPr bwMode="auto">
          <a:noFill/>
          <a:ln>
            <a:solidFill>
              <a:srgbClr val="000000"/>
            </a:solidFill>
            <a:miter lim="800000"/>
            <a:headEnd/>
            <a:tailEnd/>
          </a:ln>
        </p:spPr>
      </p:sp>
      <p:sp>
        <p:nvSpPr>
          <p:cNvPr id="23040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TextEdit="1"/>
          </p:cNvSpPr>
          <p:nvPr>
            <p:ph type="sldImg"/>
          </p:nvPr>
        </p:nvSpPr>
        <p:spPr bwMode="auto">
          <a:noFill/>
          <a:ln>
            <a:solidFill>
              <a:srgbClr val="000000"/>
            </a:solidFill>
            <a:miter lim="800000"/>
            <a:headEnd/>
            <a:tailEnd/>
          </a:ln>
        </p:spPr>
      </p:sp>
      <p:sp>
        <p:nvSpPr>
          <p:cNvPr id="23245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2"/>
          <p:cNvSpPr>
            <a:spLocks noGrp="1" noRot="1" noChangeAspect="1" noTextEdit="1"/>
          </p:cNvSpPr>
          <p:nvPr>
            <p:ph type="sldImg"/>
          </p:nvPr>
        </p:nvSpPr>
        <p:spPr bwMode="auto">
          <a:noFill/>
          <a:ln>
            <a:solidFill>
              <a:srgbClr val="000000"/>
            </a:solidFill>
            <a:miter lim="800000"/>
            <a:headEnd/>
            <a:tailEnd/>
          </a:ln>
        </p:spPr>
      </p:sp>
      <p:sp>
        <p:nvSpPr>
          <p:cNvPr id="2488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TextEdit="1"/>
          </p:cNvSpPr>
          <p:nvPr>
            <p:ph type="sldImg"/>
          </p:nvPr>
        </p:nvSpPr>
        <p:spPr bwMode="auto">
          <a:noFill/>
          <a:ln>
            <a:solidFill>
              <a:srgbClr val="000000"/>
            </a:solidFill>
            <a:miter lim="800000"/>
            <a:headEnd/>
            <a:tailEnd/>
          </a:ln>
        </p:spPr>
      </p:sp>
      <p:sp>
        <p:nvSpPr>
          <p:cNvPr id="2508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noChangeAspect="1" noTextEdit="1"/>
          </p:cNvSpPr>
          <p:nvPr>
            <p:ph type="sldImg"/>
          </p:nvPr>
        </p:nvSpPr>
        <p:spPr bwMode="auto">
          <a:noFill/>
          <a:ln>
            <a:solidFill>
              <a:srgbClr val="000000"/>
            </a:solidFill>
            <a:miter lim="800000"/>
            <a:headEnd/>
            <a:tailEnd/>
          </a:ln>
        </p:spPr>
      </p:sp>
      <p:sp>
        <p:nvSpPr>
          <p:cNvPr id="25293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pPr>
              <a:defRPr/>
            </a:pPr>
            <a:fld id="{6A5CEA77-580D-4C2F-8234-41EB5BB5E374}"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B592B0E9-2FDA-48F6-A71F-A05DBB1B8FF3}" type="slidenum">
              <a:rPr lang="en-AU" smtClean="0"/>
              <a:pPr>
                <a:defRPr/>
              </a:pPr>
              <a:t>‹#›</a:t>
            </a:fld>
            <a:endParaRPr lang="en-AU"/>
          </a:p>
        </p:txBody>
      </p:sp>
    </p:spTree>
    <p:extLst>
      <p:ext uri="{BB962C8B-B14F-4D97-AF65-F5344CB8AC3E}">
        <p14:creationId xmlns:p14="http://schemas.microsoft.com/office/powerpoint/2010/main" val="338642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5B7B2CF5-FC39-46AA-8CF5-04A85E8224D3}"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1AFAFECF-80D4-4F8E-A161-536EE03A055F}" type="slidenum">
              <a:rPr lang="en-AU" smtClean="0"/>
              <a:pPr>
                <a:defRPr/>
              </a:pPr>
              <a:t>‹#›</a:t>
            </a:fld>
            <a:endParaRPr lang="en-AU"/>
          </a:p>
        </p:txBody>
      </p:sp>
    </p:spTree>
    <p:extLst>
      <p:ext uri="{BB962C8B-B14F-4D97-AF65-F5344CB8AC3E}">
        <p14:creationId xmlns:p14="http://schemas.microsoft.com/office/powerpoint/2010/main" val="34742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92652D8C-DD5D-418A-9356-EBAEE7408AA2}"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495B0094-057D-4D48-BB26-9E30470C5CBF}" type="slidenum">
              <a:rPr lang="en-AU" smtClean="0"/>
              <a:pPr>
                <a:defRPr/>
              </a:pPr>
              <a:t>‹#›</a:t>
            </a:fld>
            <a:endParaRPr lang="en-AU"/>
          </a:p>
        </p:txBody>
      </p:sp>
    </p:spTree>
    <p:extLst>
      <p:ext uri="{BB962C8B-B14F-4D97-AF65-F5344CB8AC3E}">
        <p14:creationId xmlns:p14="http://schemas.microsoft.com/office/powerpoint/2010/main" val="353703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8A313745-DD4B-40D8-BDB6-93924C5C4E6C}"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E457415F-2CE6-4AB4-BBB4-A43CA9ECAC16}" type="slidenum">
              <a:rPr lang="en-AU" smtClean="0"/>
              <a:pPr>
                <a:defRPr/>
              </a:pPr>
              <a:t>‹#›</a:t>
            </a:fld>
            <a:endParaRPr lang="en-AU"/>
          </a:p>
        </p:txBody>
      </p:sp>
    </p:spTree>
    <p:extLst>
      <p:ext uri="{BB962C8B-B14F-4D97-AF65-F5344CB8AC3E}">
        <p14:creationId xmlns:p14="http://schemas.microsoft.com/office/powerpoint/2010/main" val="157034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7893A669-18D2-4F86-99DB-377838D4A3FB}" type="datetimeFigureOut">
              <a:rPr lang="en-US" smtClean="0"/>
              <a:pPr>
                <a:defRPr/>
              </a:pPr>
              <a:t>3/2/2019</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F8F347A6-3401-4C8F-8CC0-53B20B68E328}" type="slidenum">
              <a:rPr lang="en-AU" smtClean="0"/>
              <a:pPr>
                <a:defRPr/>
              </a:pPr>
              <a:t>‹#›</a:t>
            </a:fld>
            <a:endParaRPr lang="en-AU"/>
          </a:p>
        </p:txBody>
      </p:sp>
    </p:spTree>
    <p:extLst>
      <p:ext uri="{BB962C8B-B14F-4D97-AF65-F5344CB8AC3E}">
        <p14:creationId xmlns:p14="http://schemas.microsoft.com/office/powerpoint/2010/main" val="65881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pPr>
              <a:defRPr/>
            </a:pPr>
            <a:fld id="{8F6D3C68-DF11-4F03-B02B-51D2D504676C}"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40751163-35EE-4AAC-B43C-7E81EE23AD4F}" type="slidenum">
              <a:rPr lang="en-AU" smtClean="0"/>
              <a:pPr>
                <a:defRPr/>
              </a:pPr>
              <a:t>‹#›</a:t>
            </a:fld>
            <a:endParaRPr lang="en-AU"/>
          </a:p>
        </p:txBody>
      </p:sp>
    </p:spTree>
    <p:extLst>
      <p:ext uri="{BB962C8B-B14F-4D97-AF65-F5344CB8AC3E}">
        <p14:creationId xmlns:p14="http://schemas.microsoft.com/office/powerpoint/2010/main" val="50719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pPr>
              <a:defRPr/>
            </a:pPr>
            <a:fld id="{5CB2FD7D-E4FF-498F-8EA3-F5D011F00ACA}" type="datetimeFigureOut">
              <a:rPr lang="en-US" smtClean="0"/>
              <a:pPr>
                <a:defRPr/>
              </a:pPr>
              <a:t>3/2/2019</a:t>
            </a:fld>
            <a:endParaRPr lang="en-AU"/>
          </a:p>
        </p:txBody>
      </p:sp>
      <p:sp>
        <p:nvSpPr>
          <p:cNvPr id="8" name="Footer Placeholder 7"/>
          <p:cNvSpPr>
            <a:spLocks noGrp="1"/>
          </p:cNvSpPr>
          <p:nvPr>
            <p:ph type="ftr" sz="quarter" idx="11"/>
          </p:nvPr>
        </p:nvSpPr>
        <p:spPr/>
        <p:txBody>
          <a:bodyPr/>
          <a:lstStyle/>
          <a:p>
            <a:pPr>
              <a:defRPr/>
            </a:pPr>
            <a:endParaRPr lang="en-AU"/>
          </a:p>
        </p:txBody>
      </p:sp>
      <p:sp>
        <p:nvSpPr>
          <p:cNvPr id="9" name="Slide Number Placeholder 8"/>
          <p:cNvSpPr>
            <a:spLocks noGrp="1"/>
          </p:cNvSpPr>
          <p:nvPr>
            <p:ph type="sldNum" sz="quarter" idx="12"/>
          </p:nvPr>
        </p:nvSpPr>
        <p:spPr/>
        <p:txBody>
          <a:bodyPr/>
          <a:lstStyle/>
          <a:p>
            <a:pPr>
              <a:defRPr/>
            </a:pPr>
            <a:fld id="{7A798560-8379-4E8F-A608-20B094CE39F4}" type="slidenum">
              <a:rPr lang="en-AU" smtClean="0"/>
              <a:pPr>
                <a:defRPr/>
              </a:pPr>
              <a:t>‹#›</a:t>
            </a:fld>
            <a:endParaRPr lang="en-AU"/>
          </a:p>
        </p:txBody>
      </p:sp>
    </p:spTree>
    <p:extLst>
      <p:ext uri="{BB962C8B-B14F-4D97-AF65-F5344CB8AC3E}">
        <p14:creationId xmlns:p14="http://schemas.microsoft.com/office/powerpoint/2010/main" val="348974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pPr>
              <a:defRPr/>
            </a:pPr>
            <a:fld id="{0BE0FC71-D325-4F7E-B5E3-A895A73AC32E}" type="datetimeFigureOut">
              <a:rPr lang="en-US" smtClean="0"/>
              <a:pPr>
                <a:defRPr/>
              </a:pPr>
              <a:t>3/2/2019</a:t>
            </a:fld>
            <a:endParaRPr lang="en-AU"/>
          </a:p>
        </p:txBody>
      </p:sp>
      <p:sp>
        <p:nvSpPr>
          <p:cNvPr id="4" name="Footer Placeholder 3"/>
          <p:cNvSpPr>
            <a:spLocks noGrp="1"/>
          </p:cNvSpPr>
          <p:nvPr>
            <p:ph type="ftr" sz="quarter" idx="11"/>
          </p:nvPr>
        </p:nvSpPr>
        <p:spPr/>
        <p:txBody>
          <a:bodyPr/>
          <a:lstStyle/>
          <a:p>
            <a:pPr>
              <a:defRPr/>
            </a:pPr>
            <a:endParaRPr lang="en-AU"/>
          </a:p>
        </p:txBody>
      </p:sp>
      <p:sp>
        <p:nvSpPr>
          <p:cNvPr id="5" name="Slide Number Placeholder 4"/>
          <p:cNvSpPr>
            <a:spLocks noGrp="1"/>
          </p:cNvSpPr>
          <p:nvPr>
            <p:ph type="sldNum" sz="quarter" idx="12"/>
          </p:nvPr>
        </p:nvSpPr>
        <p:spPr/>
        <p:txBody>
          <a:bodyPr/>
          <a:lstStyle/>
          <a:p>
            <a:pPr>
              <a:defRPr/>
            </a:pPr>
            <a:fld id="{AF42563B-7FAA-4522-A12A-7BF2DEFD7929}" type="slidenum">
              <a:rPr lang="en-AU" smtClean="0"/>
              <a:pPr>
                <a:defRPr/>
              </a:pPr>
              <a:t>‹#›</a:t>
            </a:fld>
            <a:endParaRPr lang="en-AU"/>
          </a:p>
        </p:txBody>
      </p:sp>
    </p:spTree>
    <p:extLst>
      <p:ext uri="{BB962C8B-B14F-4D97-AF65-F5344CB8AC3E}">
        <p14:creationId xmlns:p14="http://schemas.microsoft.com/office/powerpoint/2010/main" val="3279249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265F38C-FCE8-4FB4-B555-02FE00D0E5A7}" type="datetimeFigureOut">
              <a:rPr lang="en-US" smtClean="0"/>
              <a:pPr>
                <a:defRPr/>
              </a:pPr>
              <a:t>3/2/2019</a:t>
            </a:fld>
            <a:endParaRPr lang="en-AU"/>
          </a:p>
        </p:txBody>
      </p:sp>
      <p:sp>
        <p:nvSpPr>
          <p:cNvPr id="3" name="Footer Placeholder 2"/>
          <p:cNvSpPr>
            <a:spLocks noGrp="1"/>
          </p:cNvSpPr>
          <p:nvPr>
            <p:ph type="ftr" sz="quarter" idx="11"/>
          </p:nvPr>
        </p:nvSpPr>
        <p:spPr/>
        <p:txBody>
          <a:bodyPr/>
          <a:lstStyle/>
          <a:p>
            <a:pPr>
              <a:defRPr/>
            </a:pPr>
            <a:endParaRPr lang="en-AU"/>
          </a:p>
        </p:txBody>
      </p:sp>
      <p:sp>
        <p:nvSpPr>
          <p:cNvPr id="4" name="Slide Number Placeholder 3"/>
          <p:cNvSpPr>
            <a:spLocks noGrp="1"/>
          </p:cNvSpPr>
          <p:nvPr>
            <p:ph type="sldNum" sz="quarter" idx="12"/>
          </p:nvPr>
        </p:nvSpPr>
        <p:spPr/>
        <p:txBody>
          <a:bodyPr/>
          <a:lstStyle/>
          <a:p>
            <a:pPr>
              <a:defRPr/>
            </a:pPr>
            <a:fld id="{E96D27D2-0820-489E-B878-1155C8032CC7}" type="slidenum">
              <a:rPr lang="en-AU" smtClean="0"/>
              <a:pPr>
                <a:defRPr/>
              </a:pPr>
              <a:t>‹#›</a:t>
            </a:fld>
            <a:endParaRPr lang="en-AU"/>
          </a:p>
        </p:txBody>
      </p:sp>
    </p:spTree>
    <p:extLst>
      <p:ext uri="{BB962C8B-B14F-4D97-AF65-F5344CB8AC3E}">
        <p14:creationId xmlns:p14="http://schemas.microsoft.com/office/powerpoint/2010/main" val="10012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24822691-17EF-4314-AD34-4476C9F9A569}"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2A5E5E4D-50B0-43CB-8C97-69373E584B4A}" type="slidenum">
              <a:rPr lang="en-AU" smtClean="0"/>
              <a:pPr>
                <a:defRPr/>
              </a:pPr>
              <a:t>‹#›</a:t>
            </a:fld>
            <a:endParaRPr lang="en-AU"/>
          </a:p>
        </p:txBody>
      </p:sp>
    </p:spTree>
    <p:extLst>
      <p:ext uri="{BB962C8B-B14F-4D97-AF65-F5344CB8AC3E}">
        <p14:creationId xmlns:p14="http://schemas.microsoft.com/office/powerpoint/2010/main" val="162449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14FB0DB7-3312-4534-AD13-D8524FD25189}" type="datetimeFigureOut">
              <a:rPr lang="en-US" smtClean="0"/>
              <a:pPr>
                <a:defRPr/>
              </a:pPr>
              <a:t>3/2/2019</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9F35FFB1-A618-47C9-91EA-C0EBD2AEB788}" type="slidenum">
              <a:rPr lang="en-AU" smtClean="0"/>
              <a:pPr>
                <a:defRPr/>
              </a:pPr>
              <a:t>‹#›</a:t>
            </a:fld>
            <a:endParaRPr lang="en-AU"/>
          </a:p>
        </p:txBody>
      </p:sp>
    </p:spTree>
    <p:extLst>
      <p:ext uri="{BB962C8B-B14F-4D97-AF65-F5344CB8AC3E}">
        <p14:creationId xmlns:p14="http://schemas.microsoft.com/office/powerpoint/2010/main" val="258834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87F2345-2A38-44D6-995C-3C735B0084D5}" type="datetimeFigureOut">
              <a:rPr lang="en-US" smtClean="0"/>
              <a:pPr>
                <a:defRPr/>
              </a:pPr>
              <a:t>3/2/2019</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0D38014-3C4E-4DAD-8764-2F67F9B3DD57}" type="slidenum">
              <a:rPr lang="en-AU" smtClean="0"/>
              <a:pPr>
                <a:defRPr/>
              </a:pPr>
              <a:t>‹#›</a:t>
            </a:fld>
            <a:endParaRPr lang="en-AU"/>
          </a:p>
        </p:txBody>
      </p:sp>
    </p:spTree>
    <p:extLst>
      <p:ext uri="{BB962C8B-B14F-4D97-AF65-F5344CB8AC3E}">
        <p14:creationId xmlns:p14="http://schemas.microsoft.com/office/powerpoint/2010/main" val="353643372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au/url?sa=i&amp;rct=j&amp;q=&amp;esrc=s&amp;source=images&amp;cd=&amp;cad=rja&amp;uact=8&amp;ved=0ahUKEwiFhKyM9ZLZAhUEGZQKHUTqDm4QjRwIBw&amp;url=https://www.pinterest.co.uk/geografiando/geograf%C3%ADa/&amp;psig=AOvVaw0_KBVa0Cw0o2DTybSm-k4b&amp;ust=151806232378959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33610" y="2276872"/>
            <a:ext cx="5618515" cy="2541431"/>
          </a:xfrm>
        </p:spPr>
        <p:txBody>
          <a:bodyPr>
            <a:noAutofit/>
          </a:bodyPr>
          <a:lstStyle/>
          <a:p>
            <a:pPr algn="ctr"/>
            <a:r>
              <a:rPr lang="en-AU" sz="7200" b="1" dirty="0" smtClean="0">
                <a:solidFill>
                  <a:srgbClr val="0033CC"/>
                </a:solidFill>
                <a:latin typeface="Berlin Sans FB Demi" panose="020E0802020502020306" pitchFamily="34" charset="0"/>
              </a:rPr>
              <a:t>Mapping and Practical Skills</a:t>
            </a:r>
            <a:endParaRPr lang="en-AU" sz="7200" b="1" dirty="0">
              <a:solidFill>
                <a:srgbClr val="0033CC"/>
              </a:solidFill>
              <a:latin typeface="Berlin Sans FB Demi" panose="020E0802020502020306" pitchFamily="34" charset="0"/>
            </a:endParaRPr>
          </a:p>
        </p:txBody>
      </p:sp>
      <p:pic>
        <p:nvPicPr>
          <p:cNvPr id="5122" name="Picture 2" descr="Image result for keep calm and study mappi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005064"/>
            <a:ext cx="2057422" cy="2400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keep calm and study mappi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4005064"/>
            <a:ext cx="2057422" cy="240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73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pPr algn="l" eaLnBrk="1" hangingPunct="1"/>
            <a:r>
              <a:rPr lang="en-AU" smtClean="0">
                <a:solidFill>
                  <a:srgbClr val="FF0000"/>
                </a:solidFill>
              </a:rPr>
              <a:t>Spatial Interaction</a:t>
            </a:r>
          </a:p>
        </p:txBody>
      </p:sp>
      <p:sp>
        <p:nvSpPr>
          <p:cNvPr id="253954" name="Content Placeholder 2"/>
          <p:cNvSpPr>
            <a:spLocks noGrp="1"/>
          </p:cNvSpPr>
          <p:nvPr>
            <p:ph idx="1"/>
          </p:nvPr>
        </p:nvSpPr>
        <p:spPr/>
        <p:txBody>
          <a:bodyPr/>
          <a:lstStyle/>
          <a:p>
            <a:pPr eaLnBrk="1" hangingPunct="1"/>
            <a:r>
              <a:rPr lang="en-AU" smtClean="0"/>
              <a:t>is the strength of the relationship between phenomena in the environment and the degree to which they influence each other.  </a:t>
            </a:r>
          </a:p>
          <a:p>
            <a:pPr eaLnBrk="1" hangingPunct="1"/>
            <a:endParaRPr lang="en-AU" smtClean="0"/>
          </a:p>
          <a:p>
            <a:pPr eaLnBrk="1" hangingPunct="1"/>
            <a:r>
              <a:rPr lang="en-AU" smtClean="0"/>
              <a:t>Over time, the impact of people on the environment changes and the environment, in turn, changes people. </a:t>
            </a:r>
          </a:p>
        </p:txBody>
      </p:sp>
      <p:sp>
        <p:nvSpPr>
          <p:cNvPr id="253955" name="TextBox 3"/>
          <p:cNvSpPr txBox="1">
            <a:spLocks noChangeArrowheads="1"/>
          </p:cNvSpPr>
          <p:nvPr/>
        </p:nvSpPr>
        <p:spPr bwMode="auto">
          <a:xfrm>
            <a:off x="5656263" y="404813"/>
            <a:ext cx="3455987" cy="519112"/>
          </a:xfrm>
          <a:prstGeom prst="rect">
            <a:avLst/>
          </a:prstGeom>
          <a:noFill/>
          <a:ln w="9525">
            <a:noFill/>
            <a:miter lim="800000"/>
            <a:headEnd/>
            <a:tailEnd/>
          </a:ln>
        </p:spPr>
        <p:txBody>
          <a:bodyPr wrap="none">
            <a:spAutoFit/>
          </a:bodyPr>
          <a:lstStyle/>
          <a:p>
            <a:r>
              <a:rPr lang="en-AU" sz="2800" b="1">
                <a:solidFill>
                  <a:srgbClr val="558ED5"/>
                </a:solidFill>
                <a:latin typeface="Bradley Hand ITC" pitchFamily="66" charset="0"/>
                <a:cs typeface="Arial" charset="0"/>
              </a:rPr>
              <a:t>How strongly related?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a:xfrm>
            <a:off x="107950" y="115888"/>
            <a:ext cx="8229600" cy="1143000"/>
          </a:xfrm>
        </p:spPr>
        <p:txBody>
          <a:bodyPr/>
          <a:lstStyle/>
          <a:p>
            <a:pPr algn="l" eaLnBrk="1" hangingPunct="1"/>
            <a:r>
              <a:rPr lang="en-AU" sz="4000" smtClean="0">
                <a:solidFill>
                  <a:srgbClr val="FF0000"/>
                </a:solidFill>
              </a:rPr>
              <a:t>Spatial Change Over Time</a:t>
            </a:r>
          </a:p>
        </p:txBody>
      </p:sp>
      <p:sp>
        <p:nvSpPr>
          <p:cNvPr id="256002" name="Content Placeholder 2"/>
          <p:cNvSpPr>
            <a:spLocks noGrp="1"/>
          </p:cNvSpPr>
          <p:nvPr>
            <p:ph idx="1"/>
          </p:nvPr>
        </p:nvSpPr>
        <p:spPr/>
        <p:txBody>
          <a:bodyPr/>
          <a:lstStyle/>
          <a:p>
            <a:pPr eaLnBrk="1" hangingPunct="1"/>
            <a:r>
              <a:rPr lang="en-AU" smtClean="0"/>
              <a:t>is the degree to which an area has had its geographic characteristics altered over a period of time – to be determined and stated</a:t>
            </a:r>
          </a:p>
          <a:p>
            <a:pPr eaLnBrk="1" hangingPunct="1"/>
            <a:endParaRPr lang="en-AU" smtClean="0"/>
          </a:p>
          <a:p>
            <a:pPr eaLnBrk="1" hangingPunct="1"/>
            <a:r>
              <a:rPr lang="en-AU" smtClean="0"/>
              <a:t>change occurs at varying rates at different times and may be considered at different scales.</a:t>
            </a:r>
          </a:p>
        </p:txBody>
      </p:sp>
      <p:sp>
        <p:nvSpPr>
          <p:cNvPr id="256003" name="TextBox 3"/>
          <p:cNvSpPr txBox="1">
            <a:spLocks noChangeArrowheads="1"/>
          </p:cNvSpPr>
          <p:nvPr/>
        </p:nvSpPr>
        <p:spPr bwMode="auto">
          <a:xfrm>
            <a:off x="6443663" y="476250"/>
            <a:ext cx="2571750" cy="519113"/>
          </a:xfrm>
          <a:prstGeom prst="rect">
            <a:avLst/>
          </a:prstGeom>
          <a:noFill/>
          <a:ln w="9525">
            <a:noFill/>
            <a:miter lim="800000"/>
            <a:headEnd/>
            <a:tailEnd/>
          </a:ln>
        </p:spPr>
        <p:txBody>
          <a:bodyPr wrap="none">
            <a:spAutoFit/>
          </a:bodyPr>
          <a:lstStyle/>
          <a:p>
            <a:r>
              <a:rPr lang="en-AU" sz="2800" b="1">
                <a:solidFill>
                  <a:srgbClr val="558ED5"/>
                </a:solidFill>
                <a:latin typeface="Bradley Hand ITC" pitchFamily="66" charset="0"/>
                <a:cs typeface="Arial" charset="0"/>
              </a:rPr>
              <a:t>Before and after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pPr algn="l" eaLnBrk="1" hangingPunct="1"/>
            <a:r>
              <a:rPr lang="en-AU" smtClean="0">
                <a:solidFill>
                  <a:srgbClr val="FF0000"/>
                </a:solidFill>
              </a:rPr>
              <a:t>Region</a:t>
            </a:r>
          </a:p>
        </p:txBody>
      </p:sp>
      <p:sp>
        <p:nvSpPr>
          <p:cNvPr id="258050" name="Content Placeholder 2"/>
          <p:cNvSpPr>
            <a:spLocks noGrp="1"/>
          </p:cNvSpPr>
          <p:nvPr>
            <p:ph idx="1"/>
          </p:nvPr>
        </p:nvSpPr>
        <p:spPr/>
        <p:txBody>
          <a:bodyPr/>
          <a:lstStyle/>
          <a:p>
            <a:pPr eaLnBrk="1" hangingPunct="1"/>
            <a:r>
              <a:rPr lang="en-AU" smtClean="0"/>
              <a:t>is a definable area on the earth’s surface which contains one or more common characteristics e.g. a climatic region</a:t>
            </a:r>
          </a:p>
          <a:p>
            <a:pPr eaLnBrk="1" hangingPunct="1"/>
            <a:endParaRPr lang="en-AU" smtClean="0"/>
          </a:p>
          <a:p>
            <a:pPr eaLnBrk="1" hangingPunct="1"/>
            <a:r>
              <a:rPr lang="en-AU" smtClean="0"/>
              <a:t>Regions vary in size and may be part of the natural or human environment</a:t>
            </a:r>
          </a:p>
        </p:txBody>
      </p:sp>
      <p:sp>
        <p:nvSpPr>
          <p:cNvPr id="258051" name="TextBox 3"/>
          <p:cNvSpPr txBox="1">
            <a:spLocks noChangeArrowheads="1"/>
          </p:cNvSpPr>
          <p:nvPr/>
        </p:nvSpPr>
        <p:spPr bwMode="auto">
          <a:xfrm>
            <a:off x="5940425" y="404813"/>
            <a:ext cx="2724150" cy="519112"/>
          </a:xfrm>
          <a:prstGeom prst="rect">
            <a:avLst/>
          </a:prstGeom>
          <a:noFill/>
          <a:ln w="9525">
            <a:noFill/>
            <a:miter lim="800000"/>
            <a:headEnd/>
            <a:tailEnd/>
          </a:ln>
        </p:spPr>
        <p:txBody>
          <a:bodyPr wrap="none">
            <a:spAutoFit/>
          </a:bodyPr>
          <a:lstStyle/>
          <a:p>
            <a:r>
              <a:rPr lang="en-AU" sz="2800" b="1">
                <a:solidFill>
                  <a:srgbClr val="558ED5"/>
                </a:solidFill>
                <a:latin typeface="Bradley Hand ITC" pitchFamily="66" charset="0"/>
                <a:cs typeface="Arial" charset="0"/>
              </a:rPr>
              <a:t>Common ground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24744"/>
            <a:ext cx="8229600" cy="1143000"/>
          </a:xfrm>
        </p:spPr>
        <p:txBody>
          <a:bodyPr>
            <a:normAutofit fontScale="90000"/>
          </a:bodyPr>
          <a:lstStyle/>
          <a:p>
            <a:r>
              <a:rPr lang="en-AU" sz="8000" dirty="0" smtClean="0">
                <a:solidFill>
                  <a:srgbClr val="FF0000"/>
                </a:solidFill>
              </a:rPr>
              <a:t>MAPS &amp; GRAPHS</a:t>
            </a:r>
            <a:endParaRPr lang="en-AU" sz="8000" dirty="0">
              <a:solidFill>
                <a:srgbClr val="FF0000"/>
              </a:solidFill>
            </a:endParaRPr>
          </a:p>
        </p:txBody>
      </p:sp>
      <p:sp>
        <p:nvSpPr>
          <p:cNvPr id="3" name="Content Placeholder 2"/>
          <p:cNvSpPr>
            <a:spLocks noGrp="1"/>
          </p:cNvSpPr>
          <p:nvPr>
            <p:ph idx="1"/>
          </p:nvPr>
        </p:nvSpPr>
        <p:spPr>
          <a:xfrm>
            <a:off x="539552" y="2492896"/>
            <a:ext cx="8229600" cy="4525963"/>
          </a:xfrm>
        </p:spPr>
        <p:txBody>
          <a:bodyPr/>
          <a:lstStyle/>
          <a:p>
            <a:r>
              <a:rPr lang="en-AU" sz="7200" b="1" dirty="0" smtClean="0">
                <a:latin typeface="+mj-lt"/>
              </a:rPr>
              <a:t>List examples </a:t>
            </a:r>
          </a:p>
          <a:p>
            <a:r>
              <a:rPr lang="en-AU" sz="7200" b="1" dirty="0" smtClean="0">
                <a:latin typeface="+mj-lt"/>
              </a:rPr>
              <a:t>Discuss as a pair</a:t>
            </a:r>
            <a:endParaRPr lang="en-AU" sz="7200" b="1" dirty="0">
              <a:latin typeface="+mj-lt"/>
            </a:endParaRPr>
          </a:p>
        </p:txBody>
      </p:sp>
    </p:spTree>
    <p:extLst>
      <p:ext uri="{BB962C8B-B14F-4D97-AF65-F5344CB8AC3E}">
        <p14:creationId xmlns:p14="http://schemas.microsoft.com/office/powerpoint/2010/main" val="245993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Title 1"/>
          <p:cNvSpPr>
            <a:spLocks noGrp="1"/>
          </p:cNvSpPr>
          <p:nvPr>
            <p:ph type="title"/>
          </p:nvPr>
        </p:nvSpPr>
        <p:spPr>
          <a:xfrm>
            <a:off x="251929" y="118597"/>
            <a:ext cx="8229600" cy="1143000"/>
          </a:xfrm>
        </p:spPr>
        <p:txBody>
          <a:bodyPr/>
          <a:lstStyle/>
          <a:p>
            <a:pPr eaLnBrk="1" hangingPunct="1"/>
            <a:r>
              <a:rPr lang="en-AU" dirty="0" smtClean="0">
                <a:solidFill>
                  <a:srgbClr val="FF0000"/>
                </a:solidFill>
              </a:rPr>
              <a:t>Choropleth Map</a:t>
            </a:r>
          </a:p>
        </p:txBody>
      </p:sp>
      <p:sp>
        <p:nvSpPr>
          <p:cNvPr id="260098" name="Content Placeholder 2"/>
          <p:cNvSpPr>
            <a:spLocks noGrp="1"/>
          </p:cNvSpPr>
          <p:nvPr>
            <p:ph idx="1"/>
          </p:nvPr>
        </p:nvSpPr>
        <p:spPr>
          <a:xfrm>
            <a:off x="250825" y="1268413"/>
            <a:ext cx="8964613" cy="4525962"/>
          </a:xfrm>
        </p:spPr>
        <p:txBody>
          <a:bodyPr/>
          <a:lstStyle/>
          <a:p>
            <a:pPr eaLnBrk="1" hangingPunct="1"/>
            <a:r>
              <a:rPr lang="en-AU" smtClean="0"/>
              <a:t>These types of maps use areal shapes or polygons to show spatial information.  </a:t>
            </a:r>
          </a:p>
          <a:p>
            <a:pPr eaLnBrk="1" hangingPunct="1"/>
            <a:r>
              <a:rPr lang="en-AU" smtClean="0"/>
              <a:t>The most common method of presentation is to use colours or shading based on the number of categories into which the data has been classified.    The polygon is often based on an area for which statistical information is readily available, such as a suburb, local government area or a country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itle 1"/>
          <p:cNvSpPr>
            <a:spLocks noGrp="1"/>
          </p:cNvSpPr>
          <p:nvPr>
            <p:ph type="title"/>
          </p:nvPr>
        </p:nvSpPr>
        <p:spPr>
          <a:xfrm>
            <a:off x="571500" y="0"/>
            <a:ext cx="8229600" cy="1143000"/>
          </a:xfrm>
        </p:spPr>
        <p:txBody>
          <a:bodyPr/>
          <a:lstStyle/>
          <a:p>
            <a:pPr eaLnBrk="1" hangingPunct="1"/>
            <a:r>
              <a:rPr lang="en-AU" smtClean="0">
                <a:solidFill>
                  <a:srgbClr val="FF0000"/>
                </a:solidFill>
              </a:rPr>
              <a:t>Choropleth map</a:t>
            </a:r>
          </a:p>
        </p:txBody>
      </p:sp>
      <p:sp>
        <p:nvSpPr>
          <p:cNvPr id="262146" name="Content Placeholder 2"/>
          <p:cNvSpPr>
            <a:spLocks noGrp="1"/>
          </p:cNvSpPr>
          <p:nvPr>
            <p:ph idx="1"/>
          </p:nvPr>
        </p:nvSpPr>
        <p:spPr>
          <a:xfrm>
            <a:off x="79375" y="1268413"/>
            <a:ext cx="3135313" cy="4525962"/>
          </a:xfrm>
        </p:spPr>
        <p:txBody>
          <a:bodyPr/>
          <a:lstStyle/>
          <a:p>
            <a:pPr eaLnBrk="1" hangingPunct="1">
              <a:buFont typeface="Arial" charset="0"/>
              <a:buNone/>
            </a:pPr>
            <a:r>
              <a:rPr lang="en-AU" sz="2800" smtClean="0"/>
              <a:t>    This choropleth  map shows the population number for local government areas of Perth </a:t>
            </a:r>
          </a:p>
        </p:txBody>
      </p:sp>
      <p:pic>
        <p:nvPicPr>
          <p:cNvPr id="262147" name="Picture 4"/>
          <p:cNvPicPr>
            <a:picLocks noChangeAspect="1" noChangeArrowheads="1"/>
          </p:cNvPicPr>
          <p:nvPr/>
        </p:nvPicPr>
        <p:blipFill>
          <a:blip r:embed="rId3"/>
          <a:srcRect l="4688" t="32291" r="82813" b="56728"/>
          <a:stretch>
            <a:fillRect/>
          </a:stretch>
        </p:blipFill>
        <p:spPr bwMode="auto">
          <a:xfrm>
            <a:off x="714375" y="4786313"/>
            <a:ext cx="2493963" cy="1643062"/>
          </a:xfrm>
          <a:prstGeom prst="rect">
            <a:avLst/>
          </a:prstGeom>
          <a:noFill/>
          <a:ln w="9525">
            <a:noFill/>
            <a:miter lim="800000"/>
            <a:headEnd/>
            <a:tailEnd/>
          </a:ln>
        </p:spPr>
      </p:pic>
      <p:pic>
        <p:nvPicPr>
          <p:cNvPr id="262148" name="Picture 4"/>
          <p:cNvPicPr>
            <a:picLocks noChangeAspect="1" noChangeArrowheads="1"/>
          </p:cNvPicPr>
          <p:nvPr/>
        </p:nvPicPr>
        <p:blipFill>
          <a:blip r:embed="rId3"/>
          <a:srcRect l="22552" t="20833" r="17969" b="11458"/>
          <a:stretch>
            <a:fillRect/>
          </a:stretch>
        </p:blipFill>
        <p:spPr bwMode="auto">
          <a:xfrm>
            <a:off x="3214688" y="1785938"/>
            <a:ext cx="5438775" cy="4643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itle 1"/>
          <p:cNvSpPr>
            <a:spLocks noGrp="1"/>
          </p:cNvSpPr>
          <p:nvPr>
            <p:ph type="title"/>
          </p:nvPr>
        </p:nvSpPr>
        <p:spPr/>
        <p:txBody>
          <a:bodyPr/>
          <a:lstStyle/>
          <a:p>
            <a:pPr eaLnBrk="1" hangingPunct="1"/>
            <a:r>
              <a:rPr lang="en-AU" smtClean="0"/>
              <a:t>Isolines</a:t>
            </a:r>
          </a:p>
        </p:txBody>
      </p:sp>
      <p:sp>
        <p:nvSpPr>
          <p:cNvPr id="264194" name="Content Placeholder 2"/>
          <p:cNvSpPr>
            <a:spLocks noGrp="1"/>
          </p:cNvSpPr>
          <p:nvPr>
            <p:ph idx="1"/>
          </p:nvPr>
        </p:nvSpPr>
        <p:spPr/>
        <p:txBody>
          <a:bodyPr/>
          <a:lstStyle/>
          <a:p>
            <a:pPr eaLnBrk="1" hangingPunct="1"/>
            <a:r>
              <a:rPr lang="en-AU" smtClean="0"/>
              <a:t>To map particular characteristics of an area, such as elevation, the amount of rainfall, or temperature </a:t>
            </a:r>
            <a:r>
              <a:rPr lang="en-AU" b="1" smtClean="0"/>
              <a:t>ISOLINES</a:t>
            </a:r>
            <a:r>
              <a:rPr lang="en-AU" smtClean="0"/>
              <a:t> are often used.</a:t>
            </a:r>
          </a:p>
          <a:p>
            <a:pPr eaLnBrk="1" hangingPunct="1"/>
            <a:r>
              <a:rPr lang="en-AU" smtClean="0"/>
              <a:t>An </a:t>
            </a:r>
            <a:r>
              <a:rPr lang="en-AU" b="1" smtClean="0"/>
              <a:t>ISOLINE</a:t>
            </a:r>
            <a:r>
              <a:rPr lang="en-AU" smtClean="0"/>
              <a:t> is a line on a map that connects points of equal </a:t>
            </a:r>
            <a:r>
              <a:rPr lang="en-AU" b="1" u="sng" smtClean="0"/>
              <a:t>value</a:t>
            </a:r>
          </a:p>
          <a:p>
            <a:pPr eaLnBrk="1" hangingPunct="1"/>
            <a:r>
              <a:rPr lang="en-AU" smtClean="0"/>
              <a:t>This value must be stated to be relevant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itle 1"/>
          <p:cNvSpPr>
            <a:spLocks noGrp="1"/>
          </p:cNvSpPr>
          <p:nvPr>
            <p:ph type="title"/>
          </p:nvPr>
        </p:nvSpPr>
        <p:spPr>
          <a:xfrm>
            <a:off x="-4763" y="-171450"/>
            <a:ext cx="9148763" cy="1143000"/>
          </a:xfrm>
        </p:spPr>
        <p:txBody>
          <a:bodyPr>
            <a:normAutofit/>
          </a:bodyPr>
          <a:lstStyle/>
          <a:p>
            <a:pPr eaLnBrk="1" hangingPunct="1"/>
            <a:r>
              <a:rPr lang="en-AU" sz="3600" b="1" smtClean="0">
                <a:solidFill>
                  <a:srgbClr val="0070C0"/>
                </a:solidFill>
              </a:rPr>
              <a:t>ISOLINES on maps joining places of equal…</a:t>
            </a:r>
          </a:p>
        </p:txBody>
      </p:sp>
      <p:sp>
        <p:nvSpPr>
          <p:cNvPr id="3" name="Content Placeholder 2"/>
          <p:cNvSpPr>
            <a:spLocks noGrp="1"/>
          </p:cNvSpPr>
          <p:nvPr>
            <p:ph idx="1"/>
          </p:nvPr>
        </p:nvSpPr>
        <p:spPr>
          <a:xfrm>
            <a:off x="327025" y="892175"/>
            <a:ext cx="8229600" cy="4525963"/>
          </a:xfrm>
        </p:spPr>
        <p:txBody>
          <a:bodyPr/>
          <a:lstStyle/>
          <a:p>
            <a:pPr eaLnBrk="1" hangingPunct="1"/>
            <a:r>
              <a:rPr lang="en-AU" smtClean="0"/>
              <a:t>height/elevation …………………………….......</a:t>
            </a:r>
          </a:p>
          <a:p>
            <a:pPr eaLnBrk="1" hangingPunct="1"/>
            <a:endParaRPr lang="en-AU" smtClean="0"/>
          </a:p>
          <a:p>
            <a:pPr eaLnBrk="1" hangingPunct="1"/>
            <a:r>
              <a:rPr lang="en-AU" smtClean="0"/>
              <a:t>pressure……………………………………………….. </a:t>
            </a:r>
          </a:p>
          <a:p>
            <a:pPr eaLnBrk="1" hangingPunct="1"/>
            <a:endParaRPr lang="en-AU" smtClean="0"/>
          </a:p>
          <a:p>
            <a:pPr eaLnBrk="1" hangingPunct="1"/>
            <a:endParaRPr lang="en-AU" smtClean="0"/>
          </a:p>
          <a:p>
            <a:pPr eaLnBrk="1" hangingPunct="1"/>
            <a:r>
              <a:rPr lang="en-AU" smtClean="0"/>
              <a:t>rainfall……………………………………………………</a:t>
            </a:r>
          </a:p>
          <a:p>
            <a:pPr eaLnBrk="1" hangingPunct="1"/>
            <a:endParaRPr lang="en-AU" smtClean="0"/>
          </a:p>
          <a:p>
            <a:pPr eaLnBrk="1" hangingPunct="1"/>
            <a:endParaRPr lang="en-AU" smtClean="0"/>
          </a:p>
          <a:p>
            <a:pPr eaLnBrk="1" hangingPunct="1"/>
            <a:r>
              <a:rPr lang="en-AU" smtClean="0"/>
              <a:t>temperature………………………………………..</a:t>
            </a:r>
          </a:p>
        </p:txBody>
      </p:sp>
      <p:sp>
        <p:nvSpPr>
          <p:cNvPr id="4" name="TextBox 3"/>
          <p:cNvSpPr txBox="1">
            <a:spLocks noChangeArrowheads="1"/>
          </p:cNvSpPr>
          <p:nvPr/>
        </p:nvSpPr>
        <p:spPr bwMode="auto">
          <a:xfrm>
            <a:off x="7596188" y="3933825"/>
            <a:ext cx="1584325" cy="519113"/>
          </a:xfrm>
          <a:prstGeom prst="rect">
            <a:avLst/>
          </a:prstGeom>
          <a:solidFill>
            <a:srgbClr val="0070C0"/>
          </a:solidFill>
          <a:ln w="9525">
            <a:noFill/>
            <a:miter lim="800000"/>
            <a:headEnd/>
            <a:tailEnd/>
          </a:ln>
        </p:spPr>
        <p:txBody>
          <a:bodyPr>
            <a:spAutoFit/>
          </a:bodyPr>
          <a:lstStyle/>
          <a:p>
            <a:pPr algn="ctr"/>
            <a:r>
              <a:rPr lang="en-AU" sz="2800">
                <a:latin typeface="Arial" charset="0"/>
                <a:cs typeface="Arial" charset="0"/>
              </a:rPr>
              <a:t>Isohyets</a:t>
            </a:r>
          </a:p>
        </p:txBody>
      </p:sp>
      <p:pic>
        <p:nvPicPr>
          <p:cNvPr id="266244" name="Content Placeholder 3" descr="Document (11).jpg"/>
          <p:cNvPicPr>
            <a:picLocks noChangeAspect="1"/>
          </p:cNvPicPr>
          <p:nvPr/>
        </p:nvPicPr>
        <p:blipFill>
          <a:blip r:embed="rId3"/>
          <a:srcRect l="19366" t="8743" r="58774" b="80536"/>
          <a:stretch>
            <a:fillRect/>
          </a:stretch>
        </p:blipFill>
        <p:spPr bwMode="auto">
          <a:xfrm>
            <a:off x="4448175" y="804863"/>
            <a:ext cx="1546225" cy="981075"/>
          </a:xfrm>
          <a:prstGeom prst="rect">
            <a:avLst/>
          </a:prstGeom>
          <a:noFill/>
          <a:ln w="9525">
            <a:noFill/>
            <a:miter lim="800000"/>
            <a:headEnd/>
            <a:tailEnd/>
          </a:ln>
        </p:spPr>
      </p:pic>
      <p:sp>
        <p:nvSpPr>
          <p:cNvPr id="6" name="TextBox 5"/>
          <p:cNvSpPr txBox="1"/>
          <p:nvPr/>
        </p:nvSpPr>
        <p:spPr>
          <a:xfrm>
            <a:off x="7596188" y="2133600"/>
            <a:ext cx="1584325" cy="519113"/>
          </a:xfrm>
          <a:prstGeom prst="rect">
            <a:avLst/>
          </a:prstGeom>
          <a:solidFill>
            <a:schemeClr val="accent1">
              <a:lumMod val="20000"/>
              <a:lumOff val="80000"/>
            </a:schemeClr>
          </a:solidFill>
        </p:spPr>
        <p:txBody>
          <a:bodyPr>
            <a:spAutoFit/>
          </a:bodyPr>
          <a:lstStyle/>
          <a:p>
            <a:pPr algn="ctr">
              <a:defRPr/>
            </a:pPr>
            <a:r>
              <a:rPr lang="en-AU" sz="2800" dirty="0">
                <a:latin typeface="Arial" charset="0"/>
                <a:ea typeface="+mn-ea"/>
                <a:cs typeface="Arial" charset="0"/>
              </a:rPr>
              <a:t>Isobars</a:t>
            </a:r>
          </a:p>
        </p:txBody>
      </p:sp>
      <p:sp>
        <p:nvSpPr>
          <p:cNvPr id="7" name="TextBox 6"/>
          <p:cNvSpPr txBox="1">
            <a:spLocks noChangeArrowheads="1"/>
          </p:cNvSpPr>
          <p:nvPr/>
        </p:nvSpPr>
        <p:spPr bwMode="auto">
          <a:xfrm>
            <a:off x="7235825" y="5661025"/>
            <a:ext cx="1935163" cy="519113"/>
          </a:xfrm>
          <a:prstGeom prst="rect">
            <a:avLst/>
          </a:prstGeom>
          <a:solidFill>
            <a:srgbClr val="FF0000"/>
          </a:solidFill>
          <a:ln w="9525">
            <a:noFill/>
            <a:miter lim="800000"/>
            <a:headEnd/>
            <a:tailEnd/>
          </a:ln>
        </p:spPr>
        <p:txBody>
          <a:bodyPr>
            <a:spAutoFit/>
          </a:bodyPr>
          <a:lstStyle/>
          <a:p>
            <a:pPr algn="ctr"/>
            <a:r>
              <a:rPr lang="en-AU" sz="2800">
                <a:latin typeface="Arial" charset="0"/>
                <a:cs typeface="Arial" charset="0"/>
              </a:rPr>
              <a:t>Isotherms</a:t>
            </a:r>
          </a:p>
        </p:txBody>
      </p:sp>
      <p:sp>
        <p:nvSpPr>
          <p:cNvPr id="8" name="TextBox 7"/>
          <p:cNvSpPr txBox="1"/>
          <p:nvPr/>
        </p:nvSpPr>
        <p:spPr>
          <a:xfrm>
            <a:off x="7505700" y="981075"/>
            <a:ext cx="1674813" cy="519113"/>
          </a:xfrm>
          <a:prstGeom prst="rect">
            <a:avLst/>
          </a:prstGeom>
          <a:solidFill>
            <a:schemeClr val="accent3">
              <a:lumMod val="60000"/>
              <a:lumOff val="40000"/>
            </a:schemeClr>
          </a:solidFill>
        </p:spPr>
        <p:txBody>
          <a:bodyPr>
            <a:spAutoFit/>
          </a:bodyPr>
          <a:lstStyle/>
          <a:p>
            <a:pPr algn="ctr">
              <a:defRPr/>
            </a:pPr>
            <a:r>
              <a:rPr lang="en-AU" sz="2800" dirty="0">
                <a:latin typeface="Arial" charset="0"/>
                <a:ea typeface="+mn-ea"/>
                <a:cs typeface="Arial" charset="0"/>
              </a:rPr>
              <a:t>Contours</a:t>
            </a:r>
          </a:p>
        </p:txBody>
      </p:sp>
      <p:pic>
        <p:nvPicPr>
          <p:cNvPr id="266248" name="Picture 8" descr="temperatures aust"/>
          <p:cNvPicPr>
            <a:picLocks noChangeAspect="1" noChangeArrowheads="1"/>
          </p:cNvPicPr>
          <p:nvPr/>
        </p:nvPicPr>
        <p:blipFill>
          <a:blip r:embed="rId4"/>
          <a:srcRect/>
          <a:stretch>
            <a:fillRect/>
          </a:stretch>
        </p:blipFill>
        <p:spPr bwMode="auto">
          <a:xfrm>
            <a:off x="3055938" y="5000625"/>
            <a:ext cx="1947862" cy="1857375"/>
          </a:xfrm>
          <a:prstGeom prst="rect">
            <a:avLst/>
          </a:prstGeom>
          <a:noFill/>
          <a:ln w="9525">
            <a:noFill/>
            <a:miter lim="800000"/>
            <a:headEnd/>
            <a:tailEnd/>
          </a:ln>
        </p:spPr>
      </p:pic>
      <p:pic>
        <p:nvPicPr>
          <p:cNvPr id="266249" name="Picture 4" descr="IDG00074"/>
          <p:cNvPicPr>
            <a:picLocks noChangeAspect="1" noChangeArrowheads="1"/>
          </p:cNvPicPr>
          <p:nvPr/>
        </p:nvPicPr>
        <p:blipFill>
          <a:blip r:embed="rId5"/>
          <a:srcRect l="15833" t="5417" r="58334" b="52206"/>
          <a:stretch>
            <a:fillRect/>
          </a:stretch>
        </p:blipFill>
        <p:spPr bwMode="auto">
          <a:xfrm>
            <a:off x="2484438" y="1916113"/>
            <a:ext cx="1582737" cy="1892300"/>
          </a:xfrm>
          <a:prstGeom prst="rect">
            <a:avLst/>
          </a:prstGeom>
          <a:noFill/>
          <a:ln w="9525">
            <a:noFill/>
            <a:miter lim="800000"/>
            <a:headEnd/>
            <a:tailEnd/>
          </a:ln>
        </p:spPr>
      </p:pic>
      <p:pic>
        <p:nvPicPr>
          <p:cNvPr id="266250" name="Picture 4" descr="swrain"/>
          <p:cNvPicPr>
            <a:picLocks noChangeAspect="1" noChangeArrowheads="1"/>
          </p:cNvPicPr>
          <p:nvPr/>
        </p:nvPicPr>
        <p:blipFill>
          <a:blip r:embed="rId6"/>
          <a:srcRect r="29195"/>
          <a:stretch>
            <a:fillRect/>
          </a:stretch>
        </p:blipFill>
        <p:spPr bwMode="auto">
          <a:xfrm>
            <a:off x="5003800" y="3335338"/>
            <a:ext cx="2124075" cy="2341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arn(inVertic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arn(inVertic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Title 1"/>
          <p:cNvSpPr>
            <a:spLocks noGrp="1"/>
          </p:cNvSpPr>
          <p:nvPr>
            <p:ph type="title"/>
          </p:nvPr>
        </p:nvSpPr>
        <p:spPr>
          <a:xfrm>
            <a:off x="395288" y="-242888"/>
            <a:ext cx="8229600" cy="1143001"/>
          </a:xfrm>
        </p:spPr>
        <p:txBody>
          <a:bodyPr/>
          <a:lstStyle/>
          <a:p>
            <a:pPr eaLnBrk="1" hangingPunct="1"/>
            <a:r>
              <a:rPr lang="en-AU" smtClean="0"/>
              <a:t>Isopleth Mapping</a:t>
            </a:r>
          </a:p>
        </p:txBody>
      </p:sp>
      <p:sp>
        <p:nvSpPr>
          <p:cNvPr id="268290" name="Content Placeholder 2"/>
          <p:cNvSpPr>
            <a:spLocks noGrp="1"/>
          </p:cNvSpPr>
          <p:nvPr>
            <p:ph idx="1"/>
          </p:nvPr>
        </p:nvSpPr>
        <p:spPr>
          <a:xfrm>
            <a:off x="250825" y="1196975"/>
            <a:ext cx="8229600" cy="4525963"/>
          </a:xfrm>
        </p:spPr>
        <p:txBody>
          <a:bodyPr>
            <a:normAutofit/>
          </a:bodyPr>
          <a:lstStyle/>
          <a:p>
            <a:pPr eaLnBrk="1" hangingPunct="1"/>
            <a:r>
              <a:rPr lang="en-AU" sz="2800" smtClean="0"/>
              <a:t>Isopleth or isoline maps show the patterns and variations of data that is continuous.  An example of this type of data is air pressure.  There is air pressure everywhere on the earth’s surface.  It is continuous.</a:t>
            </a:r>
          </a:p>
          <a:p>
            <a:pPr eaLnBrk="1" hangingPunct="1"/>
            <a:r>
              <a:rPr lang="en-AU" sz="2800" smtClean="0"/>
              <a:t>We can map air pressure by taking sample recordings and then plotting these results for different locations.  Once the data has been plotted, the next step is to draw lines that connect locations with the same air pressure.  The pattern of lines then reveals the areas where air pressure is higher or lower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395288" y="-242888"/>
            <a:ext cx="8229600" cy="1143001"/>
          </a:xfrm>
        </p:spPr>
        <p:txBody>
          <a:bodyPr/>
          <a:lstStyle/>
          <a:p>
            <a:pPr eaLnBrk="1" hangingPunct="1"/>
            <a:r>
              <a:rPr lang="en-AU" b="1" smtClean="0">
                <a:solidFill>
                  <a:srgbClr val="FF0000"/>
                </a:solidFill>
              </a:rPr>
              <a:t>Proportional Symbol Maps</a:t>
            </a:r>
            <a:endParaRPr lang="en-AU" smtClean="0">
              <a:solidFill>
                <a:srgbClr val="FF0000"/>
              </a:solidFill>
            </a:endParaRPr>
          </a:p>
        </p:txBody>
      </p:sp>
      <p:sp>
        <p:nvSpPr>
          <p:cNvPr id="270338" name="Content Placeholder 2"/>
          <p:cNvSpPr>
            <a:spLocks noGrp="1"/>
          </p:cNvSpPr>
          <p:nvPr>
            <p:ph idx="1"/>
          </p:nvPr>
        </p:nvSpPr>
        <p:spPr>
          <a:xfrm>
            <a:off x="395288" y="765175"/>
            <a:ext cx="8569325" cy="4525963"/>
          </a:xfrm>
        </p:spPr>
        <p:txBody>
          <a:bodyPr>
            <a:normAutofit/>
          </a:bodyPr>
          <a:lstStyle/>
          <a:p>
            <a:pPr eaLnBrk="1" hangingPunct="1"/>
            <a:r>
              <a:rPr lang="en-AU" sz="2000" smtClean="0"/>
              <a:t>As the name implies, symbols (most often circles) are drawn proportional in size to the size of the variable (e.g. employment change) being represented. Proportional symbol maps are not dependent on the size of the area associated with the variable.  In other words, on a proportional symbol map of Europe, tiny Liechtenstein would have the same visual importance as Spain if their unemployment values were the same.  This is not the case with a choropleth map.</a:t>
            </a:r>
          </a:p>
          <a:p>
            <a:pPr eaLnBrk="1" hangingPunct="1"/>
            <a:r>
              <a:rPr lang="en-AU" sz="2000" smtClean="0"/>
              <a:t>An example of </a:t>
            </a:r>
            <a:br>
              <a:rPr lang="en-AU" sz="2000" smtClean="0"/>
            </a:br>
            <a:r>
              <a:rPr lang="en-AU" sz="2000" smtClean="0"/>
              <a:t>proportional </a:t>
            </a:r>
            <a:br>
              <a:rPr lang="en-AU" sz="2000" smtClean="0"/>
            </a:br>
            <a:r>
              <a:rPr lang="en-AU" sz="2000" smtClean="0"/>
              <a:t>circles is shown </a:t>
            </a:r>
            <a:br>
              <a:rPr lang="en-AU" sz="2000" smtClean="0"/>
            </a:br>
            <a:r>
              <a:rPr lang="en-AU" sz="2000" smtClean="0"/>
              <a:t>on the Czech </a:t>
            </a:r>
            <a:br>
              <a:rPr lang="en-AU" sz="2000" smtClean="0"/>
            </a:br>
            <a:r>
              <a:rPr lang="en-AU" sz="2000" smtClean="0"/>
              <a:t>Republic Voting </a:t>
            </a:r>
            <a:br>
              <a:rPr lang="en-AU" sz="2000" smtClean="0"/>
            </a:br>
            <a:r>
              <a:rPr lang="en-AU" sz="2000" smtClean="0"/>
              <a:t>Register map</a:t>
            </a:r>
          </a:p>
          <a:p>
            <a:pPr eaLnBrk="1" hangingPunct="1"/>
            <a:endParaRPr lang="en-AU" smtClean="0"/>
          </a:p>
        </p:txBody>
      </p:sp>
      <p:pic>
        <p:nvPicPr>
          <p:cNvPr id="270339" name="Picture 2" descr="http://geographyfieldwork.com/Choropleth2.gif"/>
          <p:cNvPicPr>
            <a:picLocks noChangeAspect="1" noChangeArrowheads="1"/>
          </p:cNvPicPr>
          <p:nvPr/>
        </p:nvPicPr>
        <p:blipFill>
          <a:blip r:embed="rId3"/>
          <a:srcRect/>
          <a:stretch>
            <a:fillRect/>
          </a:stretch>
        </p:blipFill>
        <p:spPr bwMode="auto">
          <a:xfrm>
            <a:off x="2987675" y="2708275"/>
            <a:ext cx="6121400" cy="389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p:cNvSpPr>
            <a:spLocks noGrp="1"/>
          </p:cNvSpPr>
          <p:nvPr>
            <p:ph type="title"/>
          </p:nvPr>
        </p:nvSpPr>
        <p:spPr>
          <a:xfrm>
            <a:off x="500063" y="0"/>
            <a:ext cx="8229600" cy="1143000"/>
          </a:xfrm>
        </p:spPr>
        <p:txBody>
          <a:bodyPr/>
          <a:lstStyle/>
          <a:p>
            <a:pPr eaLnBrk="1" hangingPunct="1"/>
            <a:r>
              <a:rPr lang="en-US" b="1" dirty="0" smtClean="0"/>
              <a:t>Interpreting Landforms</a:t>
            </a:r>
          </a:p>
        </p:txBody>
      </p:sp>
      <p:pic>
        <p:nvPicPr>
          <p:cNvPr id="145410" name="Content Placeholder 3" descr="Document (2).jpg"/>
          <p:cNvPicPr>
            <a:picLocks noGrp="1" noChangeAspect="1"/>
          </p:cNvPicPr>
          <p:nvPr>
            <p:ph idx="1"/>
          </p:nvPr>
        </p:nvPicPr>
        <p:blipFill>
          <a:blip r:embed="rId3"/>
          <a:srcRect/>
          <a:stretch>
            <a:fillRect/>
          </a:stretch>
        </p:blipFill>
        <p:spPr>
          <a:xfrm>
            <a:off x="642938" y="1928813"/>
            <a:ext cx="3643312" cy="4233862"/>
          </a:xfrm>
        </p:spPr>
      </p:pic>
      <p:pic>
        <p:nvPicPr>
          <p:cNvPr id="145411" name="Content Placeholder 3" descr="Document (2).jpg"/>
          <p:cNvPicPr>
            <a:picLocks noChangeAspect="1"/>
          </p:cNvPicPr>
          <p:nvPr/>
        </p:nvPicPr>
        <p:blipFill>
          <a:blip r:embed="rId4"/>
          <a:srcRect/>
          <a:stretch>
            <a:fillRect/>
          </a:stretch>
        </p:blipFill>
        <p:spPr bwMode="auto">
          <a:xfrm>
            <a:off x="5072063" y="1857375"/>
            <a:ext cx="3625850" cy="4214813"/>
          </a:xfrm>
          <a:prstGeom prst="rect">
            <a:avLst/>
          </a:prstGeom>
          <a:noFill/>
          <a:ln w="9525">
            <a:noFill/>
            <a:miter lim="800000"/>
            <a:headEnd/>
            <a:tailEnd/>
          </a:ln>
        </p:spPr>
      </p:pic>
      <p:sp>
        <p:nvSpPr>
          <p:cNvPr id="145412" name="TextBox 4"/>
          <p:cNvSpPr txBox="1">
            <a:spLocks noChangeArrowheads="1"/>
          </p:cNvSpPr>
          <p:nvPr/>
        </p:nvSpPr>
        <p:spPr bwMode="auto">
          <a:xfrm>
            <a:off x="928688" y="1071563"/>
            <a:ext cx="7572375" cy="369887"/>
          </a:xfrm>
          <a:prstGeom prst="rect">
            <a:avLst/>
          </a:prstGeom>
          <a:noFill/>
          <a:ln w="9525">
            <a:noFill/>
            <a:miter lim="800000"/>
            <a:headEnd/>
            <a:tailEnd/>
          </a:ln>
        </p:spPr>
        <p:txBody>
          <a:bodyPr>
            <a:spAutoFit/>
          </a:bodyPr>
          <a:lstStyle/>
          <a:p>
            <a:r>
              <a:rPr lang="en-AU">
                <a:latin typeface="Arial" charset="0"/>
                <a:cs typeface="Arial" charset="0"/>
              </a:rPr>
              <a:t>Landforms can be identified from contour shapes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5" name="Picture 4" descr="popdistribution"/>
          <p:cNvPicPr>
            <a:picLocks noChangeAspect="1" noChangeArrowheads="1"/>
          </p:cNvPicPr>
          <p:nvPr/>
        </p:nvPicPr>
        <p:blipFill>
          <a:blip r:embed="rId3"/>
          <a:srcRect/>
          <a:stretch>
            <a:fillRect/>
          </a:stretch>
        </p:blipFill>
        <p:spPr bwMode="auto">
          <a:xfrm>
            <a:off x="4211638" y="981075"/>
            <a:ext cx="4787900" cy="4119563"/>
          </a:xfrm>
          <a:prstGeom prst="rect">
            <a:avLst/>
          </a:prstGeom>
          <a:noFill/>
          <a:ln w="9525">
            <a:noFill/>
            <a:miter lim="800000"/>
            <a:headEnd/>
            <a:tailEnd/>
          </a:ln>
        </p:spPr>
      </p:pic>
      <p:sp>
        <p:nvSpPr>
          <p:cNvPr id="272386" name="Title 1"/>
          <p:cNvSpPr>
            <a:spLocks noGrp="1"/>
          </p:cNvSpPr>
          <p:nvPr>
            <p:ph type="title"/>
          </p:nvPr>
        </p:nvSpPr>
        <p:spPr>
          <a:xfrm>
            <a:off x="468313" y="-100013"/>
            <a:ext cx="8229600" cy="1143001"/>
          </a:xfrm>
        </p:spPr>
        <p:txBody>
          <a:bodyPr/>
          <a:lstStyle/>
          <a:p>
            <a:pPr algn="l" eaLnBrk="1" hangingPunct="1"/>
            <a:r>
              <a:rPr lang="en-AU" smtClean="0">
                <a:solidFill>
                  <a:srgbClr val="FF0000"/>
                </a:solidFill>
              </a:rPr>
              <a:t>Dot Maps</a:t>
            </a:r>
          </a:p>
        </p:txBody>
      </p:sp>
      <p:sp>
        <p:nvSpPr>
          <p:cNvPr id="272387" name="Content Placeholder 2"/>
          <p:cNvSpPr>
            <a:spLocks noGrp="1"/>
          </p:cNvSpPr>
          <p:nvPr>
            <p:ph idx="1"/>
          </p:nvPr>
        </p:nvSpPr>
        <p:spPr>
          <a:xfrm>
            <a:off x="107950" y="981075"/>
            <a:ext cx="3887788" cy="4525963"/>
          </a:xfrm>
        </p:spPr>
        <p:txBody>
          <a:bodyPr>
            <a:normAutofit/>
          </a:bodyPr>
          <a:lstStyle/>
          <a:p>
            <a:pPr eaLnBrk="1" hangingPunct="1"/>
            <a:r>
              <a:rPr lang="en-AU" sz="2400" smtClean="0"/>
              <a:t>A dot map uses a </a:t>
            </a:r>
            <a:r>
              <a:rPr lang="en-AU" sz="2400" i="1" smtClean="0"/>
              <a:t>dot</a:t>
            </a:r>
            <a:r>
              <a:rPr lang="en-AU" sz="2400" smtClean="0"/>
              <a:t> to represent the number of a phenomenon found within the boundaries of a geographic area. In addition, the cartographer usually attempts to show the </a:t>
            </a:r>
            <a:r>
              <a:rPr lang="en-AU" sz="2400" b="1" u="sng" smtClean="0"/>
              <a:t>pattern</a:t>
            </a:r>
            <a:r>
              <a:rPr lang="en-AU" sz="2400" smtClean="0"/>
              <a:t> of distribution within the area by placing the dots where the phenomenon is most likely to occur.</a:t>
            </a:r>
            <a:br>
              <a:rPr lang="en-AU" sz="2400" smtClean="0"/>
            </a:br>
            <a:endParaRPr lang="en-AU" sz="2400" smtClean="0"/>
          </a:p>
        </p:txBody>
      </p:sp>
      <p:sp>
        <p:nvSpPr>
          <p:cNvPr id="272388" name="TextBox 4"/>
          <p:cNvSpPr txBox="1">
            <a:spLocks noChangeArrowheads="1"/>
          </p:cNvSpPr>
          <p:nvPr/>
        </p:nvSpPr>
        <p:spPr bwMode="auto">
          <a:xfrm>
            <a:off x="5940425" y="5445125"/>
            <a:ext cx="2603500" cy="366713"/>
          </a:xfrm>
          <a:prstGeom prst="rect">
            <a:avLst/>
          </a:prstGeom>
          <a:noFill/>
          <a:ln w="9525">
            <a:noFill/>
            <a:miter lim="800000"/>
            <a:headEnd/>
            <a:tailEnd/>
          </a:ln>
        </p:spPr>
        <p:txBody>
          <a:bodyPr wrap="none">
            <a:spAutoFit/>
          </a:bodyPr>
          <a:lstStyle/>
          <a:p>
            <a:r>
              <a:rPr lang="en-AU">
                <a:latin typeface="Arial" charset="0"/>
                <a:cs typeface="Arial" charset="0"/>
              </a:rPr>
              <a:t>Each dot = 1000 people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Title 1"/>
          <p:cNvSpPr>
            <a:spLocks noGrp="1"/>
          </p:cNvSpPr>
          <p:nvPr>
            <p:ph type="title"/>
          </p:nvPr>
        </p:nvSpPr>
        <p:spPr>
          <a:xfrm>
            <a:off x="468313" y="0"/>
            <a:ext cx="8229600" cy="1143000"/>
          </a:xfrm>
        </p:spPr>
        <p:txBody>
          <a:bodyPr/>
          <a:lstStyle/>
          <a:p>
            <a:pPr eaLnBrk="1" hangingPunct="1"/>
            <a:r>
              <a:rPr lang="en-AU" b="1" smtClean="0"/>
              <a:t>Graphs</a:t>
            </a:r>
          </a:p>
        </p:txBody>
      </p:sp>
      <p:sp>
        <p:nvSpPr>
          <p:cNvPr id="274434" name="Content Placeholder 2"/>
          <p:cNvSpPr>
            <a:spLocks noGrp="1"/>
          </p:cNvSpPr>
          <p:nvPr>
            <p:ph idx="1"/>
          </p:nvPr>
        </p:nvSpPr>
        <p:spPr>
          <a:xfrm>
            <a:off x="395288" y="1052513"/>
            <a:ext cx="8569325" cy="5616575"/>
          </a:xfrm>
        </p:spPr>
        <p:txBody>
          <a:bodyPr/>
          <a:lstStyle/>
          <a:p>
            <a:pPr marL="0" indent="0" eaLnBrk="1" hangingPunct="1">
              <a:buFont typeface="Arial" charset="0"/>
              <a:buNone/>
            </a:pPr>
            <a:r>
              <a:rPr lang="en-AU" dirty="0" smtClean="0"/>
              <a:t>There are a number of different types of graphs.  Some common graphs in Geography include:</a:t>
            </a:r>
          </a:p>
          <a:p>
            <a:pPr lvl="1" eaLnBrk="1" hangingPunct="1">
              <a:buFontTx/>
              <a:buChar char="-"/>
            </a:pPr>
            <a:r>
              <a:rPr lang="en-AU" sz="3600" dirty="0" smtClean="0"/>
              <a:t>Population pyramids</a:t>
            </a:r>
          </a:p>
          <a:p>
            <a:pPr lvl="1" eaLnBrk="1" hangingPunct="1">
              <a:buFontTx/>
              <a:buChar char="-"/>
            </a:pPr>
            <a:r>
              <a:rPr lang="en-AU" sz="3600" dirty="0" smtClean="0"/>
              <a:t>Climate graphs</a:t>
            </a:r>
          </a:p>
          <a:p>
            <a:pPr lvl="1" eaLnBrk="1" hangingPunct="1">
              <a:buFontTx/>
              <a:buChar char="-"/>
            </a:pPr>
            <a:r>
              <a:rPr lang="en-AU" sz="3600" dirty="0" smtClean="0"/>
              <a:t>Pie </a:t>
            </a:r>
            <a:r>
              <a:rPr lang="en-AU" sz="3600" dirty="0" smtClean="0"/>
              <a:t>charts</a:t>
            </a:r>
            <a:endParaRPr lang="en-AU" sz="3600" dirty="0" smtClean="0"/>
          </a:p>
          <a:p>
            <a:pPr lvl="1" eaLnBrk="1" hangingPunct="1">
              <a:buFontTx/>
              <a:buChar char="-"/>
            </a:pPr>
            <a:r>
              <a:rPr lang="en-AU" sz="3600" dirty="0" smtClean="0"/>
              <a:t>Linear graphs</a:t>
            </a:r>
          </a:p>
          <a:p>
            <a:pPr lvl="1" eaLnBrk="1" hangingPunct="1">
              <a:buFontTx/>
              <a:buChar char="-"/>
            </a:pPr>
            <a:r>
              <a:rPr lang="en-AU" sz="3600" dirty="0" smtClean="0"/>
              <a:t>Column graphs</a:t>
            </a:r>
          </a:p>
          <a:p>
            <a:pPr lvl="1" eaLnBrk="1" hangingPunct="1">
              <a:buFontTx/>
              <a:buChar char="-"/>
            </a:pPr>
            <a:r>
              <a:rPr lang="en-AU" sz="3600" dirty="0" smtClean="0"/>
              <a:t>Histograms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itle 1"/>
          <p:cNvSpPr>
            <a:spLocks noGrp="1"/>
          </p:cNvSpPr>
          <p:nvPr>
            <p:ph type="title"/>
          </p:nvPr>
        </p:nvSpPr>
        <p:spPr/>
        <p:txBody>
          <a:bodyPr/>
          <a:lstStyle/>
          <a:p>
            <a:pPr eaLnBrk="1" hangingPunct="1"/>
            <a:r>
              <a:rPr lang="en-AU" smtClean="0"/>
              <a:t>Remember </a:t>
            </a:r>
          </a:p>
        </p:txBody>
      </p:sp>
      <p:sp>
        <p:nvSpPr>
          <p:cNvPr id="276482" name="Content Placeholder 2"/>
          <p:cNvSpPr>
            <a:spLocks noGrp="1"/>
          </p:cNvSpPr>
          <p:nvPr>
            <p:ph idx="1"/>
          </p:nvPr>
        </p:nvSpPr>
        <p:spPr/>
        <p:txBody>
          <a:bodyPr/>
          <a:lstStyle/>
          <a:p>
            <a:pPr marL="0" indent="0" eaLnBrk="1" hangingPunct="1">
              <a:buFont typeface="Arial" charset="0"/>
              <a:buNone/>
            </a:pPr>
            <a:r>
              <a:rPr lang="en-AU" smtClean="0"/>
              <a:t>When interpreting graphs….refer to specific figures and always use the date range.</a:t>
            </a:r>
          </a:p>
          <a:p>
            <a:pPr marL="0" indent="0" eaLnBrk="1" hangingPunct="1">
              <a:buFont typeface="Arial" charset="0"/>
              <a:buNone/>
            </a:pPr>
            <a:endParaRPr lang="en-AU" smtClean="0"/>
          </a:p>
          <a:p>
            <a:pPr marL="0" indent="0" eaLnBrk="1" hangingPunct="1">
              <a:buFont typeface="Arial" charset="0"/>
              <a:buNone/>
            </a:pPr>
            <a:r>
              <a:rPr lang="en-AU" smtClean="0"/>
              <a:t>When writing about data….check to see if things have double, tripled or halved, steadily or dramatically increased…etc.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itle 1"/>
          <p:cNvSpPr>
            <a:spLocks noGrp="1"/>
          </p:cNvSpPr>
          <p:nvPr>
            <p:ph type="title"/>
          </p:nvPr>
        </p:nvSpPr>
        <p:spPr>
          <a:xfrm>
            <a:off x="428625" y="-357188"/>
            <a:ext cx="8229600" cy="1143001"/>
          </a:xfrm>
        </p:spPr>
        <p:txBody>
          <a:bodyPr/>
          <a:lstStyle/>
          <a:p>
            <a:pPr eaLnBrk="1" hangingPunct="1"/>
            <a:r>
              <a:rPr lang="en-AU" smtClean="0"/>
              <a:t>Pie charts</a:t>
            </a:r>
          </a:p>
        </p:txBody>
      </p:sp>
      <p:sp>
        <p:nvSpPr>
          <p:cNvPr id="284674" name="Content Placeholder 2"/>
          <p:cNvSpPr>
            <a:spLocks noGrp="1"/>
          </p:cNvSpPr>
          <p:nvPr>
            <p:ph idx="1"/>
          </p:nvPr>
        </p:nvSpPr>
        <p:spPr>
          <a:xfrm>
            <a:off x="285750" y="642938"/>
            <a:ext cx="8515350" cy="4525962"/>
          </a:xfrm>
        </p:spPr>
        <p:txBody>
          <a:bodyPr/>
          <a:lstStyle/>
          <a:p>
            <a:pPr eaLnBrk="1" hangingPunct="1"/>
            <a:r>
              <a:rPr lang="en-GB" sz="2400" b="1" smtClean="0"/>
              <a:t>Pie charts</a:t>
            </a:r>
            <a:r>
              <a:rPr lang="en-GB" sz="2400" smtClean="0"/>
              <a:t> are used for showing how something breaks down into its constituent parts.</a:t>
            </a:r>
          </a:p>
          <a:p>
            <a:pPr eaLnBrk="1" hangingPunct="1"/>
            <a:r>
              <a:rPr lang="en-GB" sz="2400" smtClean="0"/>
              <a:t>The pie charts below show differences in the split between primary, secondary and tertiary employment in USA, Brazil and Nepal.</a:t>
            </a:r>
            <a:endParaRPr lang="en-AU" sz="2400" smtClean="0"/>
          </a:p>
        </p:txBody>
      </p:sp>
      <p:pic>
        <p:nvPicPr>
          <p:cNvPr id="284675" name="Picture 2" descr="Pie charts"/>
          <p:cNvPicPr>
            <a:picLocks noChangeAspect="1" noChangeArrowheads="1"/>
          </p:cNvPicPr>
          <p:nvPr/>
        </p:nvPicPr>
        <p:blipFill>
          <a:blip r:embed="rId3"/>
          <a:srcRect/>
          <a:stretch>
            <a:fillRect/>
          </a:stretch>
        </p:blipFill>
        <p:spPr bwMode="auto">
          <a:xfrm>
            <a:off x="1928813" y="2714625"/>
            <a:ext cx="5200650" cy="2771775"/>
          </a:xfrm>
          <a:prstGeom prst="rect">
            <a:avLst/>
          </a:prstGeom>
          <a:noFill/>
          <a:ln w="9525">
            <a:noFill/>
            <a:miter lim="800000"/>
            <a:headEnd/>
            <a:tailEnd/>
          </a:ln>
        </p:spPr>
      </p:pic>
      <p:sp>
        <p:nvSpPr>
          <p:cNvPr id="284676" name="TextBox 4"/>
          <p:cNvSpPr txBox="1">
            <a:spLocks noChangeArrowheads="1"/>
          </p:cNvSpPr>
          <p:nvPr/>
        </p:nvSpPr>
        <p:spPr bwMode="auto">
          <a:xfrm>
            <a:off x="500063" y="5643563"/>
            <a:ext cx="8358187" cy="646112"/>
          </a:xfrm>
          <a:prstGeom prst="rect">
            <a:avLst/>
          </a:prstGeom>
          <a:noFill/>
          <a:ln w="9525">
            <a:noFill/>
            <a:miter lim="800000"/>
            <a:headEnd/>
            <a:tailEnd/>
          </a:ln>
        </p:spPr>
        <p:txBody>
          <a:bodyPr>
            <a:spAutoFit/>
          </a:bodyPr>
          <a:lstStyle/>
          <a:p>
            <a:r>
              <a:rPr lang="en-AU">
                <a:latin typeface="Arial" charset="0"/>
                <a:cs typeface="Arial" charset="0"/>
              </a:rPr>
              <a:t>Question: Compare the breakdown of the three employment types in the three countries shown in the pie chart above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Content Placeholder 2"/>
          <p:cNvSpPr>
            <a:spLocks noGrp="1"/>
          </p:cNvSpPr>
          <p:nvPr>
            <p:ph idx="1"/>
          </p:nvPr>
        </p:nvSpPr>
        <p:spPr>
          <a:xfrm>
            <a:off x="395288" y="4508500"/>
            <a:ext cx="8424862" cy="1441450"/>
          </a:xfrm>
        </p:spPr>
        <p:txBody>
          <a:bodyPr>
            <a:normAutofit/>
          </a:bodyPr>
          <a:lstStyle/>
          <a:p>
            <a:pPr marL="0" indent="0" eaLnBrk="1" hangingPunct="1">
              <a:buFont typeface="Arial" charset="0"/>
              <a:buNone/>
            </a:pPr>
            <a:r>
              <a:rPr lang="en-GB" sz="2400" smtClean="0"/>
              <a:t>In this example the circles are the same size.  It would also have been possible to make the size of the circle proportional to the size of each country's labour market. Pie charts like this are sometimes called </a:t>
            </a:r>
            <a:r>
              <a:rPr lang="en-GB" sz="2400" b="1" smtClean="0"/>
              <a:t>proportional circles</a:t>
            </a:r>
            <a:r>
              <a:rPr lang="en-GB" sz="2400" smtClean="0"/>
              <a:t>.</a:t>
            </a:r>
          </a:p>
          <a:p>
            <a:pPr marL="0" indent="0" eaLnBrk="1" hangingPunct="1"/>
            <a:endParaRPr lang="en-AU" sz="2400" smtClean="0"/>
          </a:p>
        </p:txBody>
      </p:sp>
      <p:pic>
        <p:nvPicPr>
          <p:cNvPr id="286722" name="Picture 2" descr="Pie charts"/>
          <p:cNvPicPr>
            <a:picLocks noChangeAspect="1" noChangeArrowheads="1"/>
          </p:cNvPicPr>
          <p:nvPr/>
        </p:nvPicPr>
        <p:blipFill>
          <a:blip r:embed="rId3"/>
          <a:srcRect/>
          <a:stretch>
            <a:fillRect/>
          </a:stretch>
        </p:blipFill>
        <p:spPr bwMode="auto">
          <a:xfrm>
            <a:off x="1116013" y="260350"/>
            <a:ext cx="7416800"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69" name="Picture 2" descr="http://www.inmycommunity.com.au/_uploads/images/myblogs/funny_statistics_07.jpg"/>
          <p:cNvPicPr>
            <a:picLocks noChangeAspect="1" noChangeArrowheads="1"/>
          </p:cNvPicPr>
          <p:nvPr/>
        </p:nvPicPr>
        <p:blipFill>
          <a:blip r:embed="rId3"/>
          <a:srcRect/>
          <a:stretch>
            <a:fillRect/>
          </a:stretch>
        </p:blipFill>
        <p:spPr bwMode="auto">
          <a:xfrm>
            <a:off x="107950" y="260350"/>
            <a:ext cx="4392613" cy="2808288"/>
          </a:xfrm>
          <a:prstGeom prst="rect">
            <a:avLst/>
          </a:prstGeom>
          <a:noFill/>
          <a:ln w="9525">
            <a:noFill/>
            <a:miter lim="800000"/>
            <a:headEnd/>
            <a:tailEnd/>
          </a:ln>
        </p:spPr>
      </p:pic>
      <p:pic>
        <p:nvPicPr>
          <p:cNvPr id="288770" name="Picture 4" descr="http://www.inmycommunity.com.au/_uploads/images/myblogs/funny_statistics_10.jpg"/>
          <p:cNvPicPr>
            <a:picLocks noChangeAspect="1" noChangeArrowheads="1"/>
          </p:cNvPicPr>
          <p:nvPr/>
        </p:nvPicPr>
        <p:blipFill>
          <a:blip r:embed="rId4"/>
          <a:srcRect/>
          <a:stretch>
            <a:fillRect/>
          </a:stretch>
        </p:blipFill>
        <p:spPr bwMode="auto">
          <a:xfrm>
            <a:off x="107950" y="3357563"/>
            <a:ext cx="4392613" cy="2951162"/>
          </a:xfrm>
          <a:prstGeom prst="rect">
            <a:avLst/>
          </a:prstGeom>
          <a:noFill/>
          <a:ln w="9525">
            <a:noFill/>
            <a:miter lim="800000"/>
            <a:headEnd/>
            <a:tailEnd/>
          </a:ln>
        </p:spPr>
      </p:pic>
      <p:pic>
        <p:nvPicPr>
          <p:cNvPr id="288771" name="Picture 6" descr="http://www.inmycommunity.com.au/_uploads/images/myblogs/funny_statistics_14.jpg"/>
          <p:cNvPicPr>
            <a:picLocks noChangeAspect="1" noChangeArrowheads="1"/>
          </p:cNvPicPr>
          <p:nvPr/>
        </p:nvPicPr>
        <p:blipFill>
          <a:blip r:embed="rId5"/>
          <a:srcRect/>
          <a:stretch>
            <a:fillRect/>
          </a:stretch>
        </p:blipFill>
        <p:spPr bwMode="auto">
          <a:xfrm>
            <a:off x="4643438" y="260350"/>
            <a:ext cx="4392612" cy="2808288"/>
          </a:xfrm>
          <a:prstGeom prst="rect">
            <a:avLst/>
          </a:prstGeom>
          <a:noFill/>
          <a:ln w="9525">
            <a:noFill/>
            <a:miter lim="800000"/>
            <a:headEnd/>
            <a:tailEnd/>
          </a:ln>
        </p:spPr>
      </p:pic>
      <p:pic>
        <p:nvPicPr>
          <p:cNvPr id="288772" name="Picture 8" descr="http://www.inmycommunity.com.au/_uploads/images/myblogs/funny_statistics_16.jpg"/>
          <p:cNvPicPr>
            <a:picLocks noChangeAspect="1" noChangeArrowheads="1"/>
          </p:cNvPicPr>
          <p:nvPr/>
        </p:nvPicPr>
        <p:blipFill>
          <a:blip r:embed="rId6"/>
          <a:srcRect/>
          <a:stretch>
            <a:fillRect/>
          </a:stretch>
        </p:blipFill>
        <p:spPr bwMode="auto">
          <a:xfrm>
            <a:off x="4716463" y="3357563"/>
            <a:ext cx="4319587" cy="295116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Title 1"/>
          <p:cNvSpPr>
            <a:spLocks noGrp="1"/>
          </p:cNvSpPr>
          <p:nvPr>
            <p:ph type="title"/>
          </p:nvPr>
        </p:nvSpPr>
        <p:spPr>
          <a:xfrm>
            <a:off x="428625" y="0"/>
            <a:ext cx="8229600" cy="1143000"/>
          </a:xfrm>
        </p:spPr>
        <p:txBody>
          <a:bodyPr/>
          <a:lstStyle/>
          <a:p>
            <a:pPr eaLnBrk="1" hangingPunct="1"/>
            <a:r>
              <a:rPr lang="en-AU" smtClean="0">
                <a:solidFill>
                  <a:srgbClr val="FF0000"/>
                </a:solidFill>
              </a:rPr>
              <a:t>Bar graphs</a:t>
            </a:r>
          </a:p>
        </p:txBody>
      </p:sp>
      <p:sp>
        <p:nvSpPr>
          <p:cNvPr id="290818" name="Content Placeholder 2"/>
          <p:cNvSpPr>
            <a:spLocks noGrp="1"/>
          </p:cNvSpPr>
          <p:nvPr>
            <p:ph idx="1"/>
          </p:nvPr>
        </p:nvSpPr>
        <p:spPr>
          <a:xfrm>
            <a:off x="107950" y="1000125"/>
            <a:ext cx="8928100" cy="4525963"/>
          </a:xfrm>
        </p:spPr>
        <p:txBody>
          <a:bodyPr/>
          <a:lstStyle/>
          <a:p>
            <a:pPr marL="88900" indent="0" eaLnBrk="1" hangingPunct="1">
              <a:buFont typeface="Arial" charset="0"/>
              <a:buNone/>
            </a:pPr>
            <a:r>
              <a:rPr lang="en-GB" sz="2400" smtClean="0"/>
              <a:t>The chart below compares the tourism data for the UK in October 2001 with October the previous year. The graph shows how tourism declined after the terrorist attack in America in September 2001.</a:t>
            </a:r>
            <a:endParaRPr lang="en-AU" sz="2400" smtClean="0"/>
          </a:p>
        </p:txBody>
      </p:sp>
      <p:pic>
        <p:nvPicPr>
          <p:cNvPr id="290819" name="Picture 2" descr="Bar chart showing decline in tourism"/>
          <p:cNvPicPr>
            <a:picLocks noChangeAspect="1" noChangeArrowheads="1"/>
          </p:cNvPicPr>
          <p:nvPr/>
        </p:nvPicPr>
        <p:blipFill>
          <a:blip r:embed="rId3"/>
          <a:srcRect/>
          <a:stretch>
            <a:fillRect/>
          </a:stretch>
        </p:blipFill>
        <p:spPr bwMode="auto">
          <a:xfrm>
            <a:off x="1331913" y="2276475"/>
            <a:ext cx="6119812" cy="4183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Content Placeholder 2"/>
          <p:cNvSpPr>
            <a:spLocks noGrp="1"/>
          </p:cNvSpPr>
          <p:nvPr>
            <p:ph idx="1"/>
          </p:nvPr>
        </p:nvSpPr>
        <p:spPr>
          <a:xfrm>
            <a:off x="457200" y="428625"/>
            <a:ext cx="8229600" cy="5697538"/>
          </a:xfrm>
        </p:spPr>
        <p:txBody>
          <a:bodyPr/>
          <a:lstStyle/>
          <a:p>
            <a:pPr marL="0" indent="0" eaLnBrk="1" hangingPunct="1">
              <a:buFont typeface="Arial" charset="0"/>
              <a:buNone/>
            </a:pPr>
            <a:r>
              <a:rPr lang="en-GB" b="1" smtClean="0">
                <a:solidFill>
                  <a:srgbClr val="FF0000"/>
                </a:solidFill>
              </a:rPr>
              <a:t>Climate graphs</a:t>
            </a:r>
            <a:r>
              <a:rPr lang="en-GB" smtClean="0">
                <a:solidFill>
                  <a:srgbClr val="FF0000"/>
                </a:solidFill>
              </a:rPr>
              <a:t> </a:t>
            </a:r>
            <a:r>
              <a:rPr lang="en-GB" sz="1800" smtClean="0"/>
              <a:t>are a combination of a bar graph and a line graph. Temperature is shown on a line graph, with the figures being shown on the right side of the graph. Rainfall is shown by a bar graph, with the figures being shown down the left side of the graph.</a:t>
            </a:r>
          </a:p>
          <a:p>
            <a:pPr marL="0" indent="0" eaLnBrk="1" hangingPunct="1">
              <a:buFont typeface="Arial" charset="0"/>
              <a:buNone/>
            </a:pPr>
            <a:r>
              <a:rPr lang="en-GB" sz="1800" b="1" smtClean="0"/>
              <a:t>Timbuktu climate graph - </a:t>
            </a:r>
            <a:r>
              <a:rPr lang="en-GB" sz="1800" smtClean="0"/>
              <a:t>shows average annual rain &amp; temp in Timbuktu in Mali.</a:t>
            </a:r>
          </a:p>
          <a:p>
            <a:pPr marL="0" indent="0" eaLnBrk="1" hangingPunct="1"/>
            <a:endParaRPr lang="en-AU" smtClean="0"/>
          </a:p>
        </p:txBody>
      </p:sp>
      <p:pic>
        <p:nvPicPr>
          <p:cNvPr id="292866" name="Picture 2" descr="Climate graph of Timbuktu"/>
          <p:cNvPicPr>
            <a:picLocks noChangeAspect="1" noChangeArrowheads="1"/>
          </p:cNvPicPr>
          <p:nvPr/>
        </p:nvPicPr>
        <p:blipFill>
          <a:blip r:embed="rId3"/>
          <a:srcRect/>
          <a:stretch>
            <a:fillRect/>
          </a:stretch>
        </p:blipFill>
        <p:spPr bwMode="auto">
          <a:xfrm>
            <a:off x="1331913" y="2060575"/>
            <a:ext cx="6192837" cy="453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3234" name="Title 1"/>
          <p:cNvSpPr>
            <a:spLocks noGrp="1"/>
          </p:cNvSpPr>
          <p:nvPr>
            <p:ph type="title"/>
          </p:nvPr>
        </p:nvSpPr>
        <p:spPr>
          <a:xfrm>
            <a:off x="395288" y="44450"/>
            <a:ext cx="8229600" cy="1143000"/>
          </a:xfrm>
        </p:spPr>
        <p:txBody>
          <a:bodyPr/>
          <a:lstStyle/>
          <a:p>
            <a:pPr eaLnBrk="1" hangingPunct="1"/>
            <a:r>
              <a:rPr lang="en-AU" smtClean="0"/>
              <a:t>Different types of Photographs</a:t>
            </a:r>
          </a:p>
        </p:txBody>
      </p:sp>
      <p:pic>
        <p:nvPicPr>
          <p:cNvPr id="223235" name="Picture 2"/>
          <p:cNvPicPr>
            <a:picLocks noChangeAspect="1" noChangeArrowheads="1"/>
          </p:cNvPicPr>
          <p:nvPr/>
        </p:nvPicPr>
        <p:blipFill>
          <a:blip r:embed="rId3"/>
          <a:srcRect l="22194" t="8107" r="25591" b="14713"/>
          <a:stretch>
            <a:fillRect/>
          </a:stretch>
        </p:blipFill>
        <p:spPr bwMode="auto">
          <a:xfrm>
            <a:off x="1692275" y="1079500"/>
            <a:ext cx="6264275" cy="578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62" name="Freeform 34"/>
          <p:cNvSpPr>
            <a:spLocks/>
          </p:cNvSpPr>
          <p:nvPr/>
        </p:nvSpPr>
        <p:spPr bwMode="auto">
          <a:xfrm>
            <a:off x="5508625" y="2063750"/>
            <a:ext cx="576263" cy="1800225"/>
          </a:xfrm>
          <a:custGeom>
            <a:avLst/>
            <a:gdLst>
              <a:gd name="T0" fmla="*/ 363 w 363"/>
              <a:gd name="T1" fmla="*/ 0 h 1134"/>
              <a:gd name="T2" fmla="*/ 202 w 363"/>
              <a:gd name="T3" fmla="*/ 589 h 1134"/>
              <a:gd name="T4" fmla="*/ 187 w 363"/>
              <a:gd name="T5" fmla="*/ 952 h 1134"/>
              <a:gd name="T6" fmla="*/ 70 w 363"/>
              <a:gd name="T7" fmla="*/ 958 h 1134"/>
              <a:gd name="T8" fmla="*/ 31 w 363"/>
              <a:gd name="T9" fmla="*/ 1045 h 1134"/>
              <a:gd name="T10" fmla="*/ 16 w 363"/>
              <a:gd name="T11" fmla="*/ 1117 h 1134"/>
              <a:gd name="T12" fmla="*/ 0 w 363"/>
              <a:gd name="T13" fmla="*/ 1134 h 1134"/>
              <a:gd name="T14" fmla="*/ 0 60000 65536"/>
              <a:gd name="T15" fmla="*/ 0 60000 65536"/>
              <a:gd name="T16" fmla="*/ 0 60000 65536"/>
              <a:gd name="T17" fmla="*/ 0 60000 65536"/>
              <a:gd name="T18" fmla="*/ 0 60000 65536"/>
              <a:gd name="T19" fmla="*/ 0 60000 65536"/>
              <a:gd name="T20" fmla="*/ 0 60000 65536"/>
              <a:gd name="T21" fmla="*/ 0 w 363"/>
              <a:gd name="T22" fmla="*/ 0 h 1134"/>
              <a:gd name="T23" fmla="*/ 363 w 363"/>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 h="1134">
                <a:moveTo>
                  <a:pt x="363" y="0"/>
                </a:moveTo>
                <a:cubicBezTo>
                  <a:pt x="297" y="215"/>
                  <a:pt x="231" y="430"/>
                  <a:pt x="202" y="589"/>
                </a:cubicBezTo>
                <a:cubicBezTo>
                  <a:pt x="173" y="748"/>
                  <a:pt x="209" y="891"/>
                  <a:pt x="187" y="952"/>
                </a:cubicBezTo>
                <a:cubicBezTo>
                  <a:pt x="165" y="1013"/>
                  <a:pt x="96" y="943"/>
                  <a:pt x="70" y="958"/>
                </a:cubicBezTo>
                <a:cubicBezTo>
                  <a:pt x="44" y="973"/>
                  <a:pt x="40" y="1019"/>
                  <a:pt x="31" y="1045"/>
                </a:cubicBezTo>
                <a:cubicBezTo>
                  <a:pt x="22" y="1071"/>
                  <a:pt x="21" y="1102"/>
                  <a:pt x="16" y="1117"/>
                </a:cubicBezTo>
                <a:lnTo>
                  <a:pt x="0" y="1134"/>
                </a:ln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63" name="Freeform 35"/>
          <p:cNvSpPr>
            <a:spLocks/>
          </p:cNvSpPr>
          <p:nvPr/>
        </p:nvSpPr>
        <p:spPr bwMode="auto">
          <a:xfrm>
            <a:off x="6300788" y="2133600"/>
            <a:ext cx="215900" cy="863600"/>
          </a:xfrm>
          <a:custGeom>
            <a:avLst/>
            <a:gdLst>
              <a:gd name="T0" fmla="*/ 136 w 136"/>
              <a:gd name="T1" fmla="*/ 0 h 544"/>
              <a:gd name="T2" fmla="*/ 0 w 136"/>
              <a:gd name="T3" fmla="*/ 544 h 544"/>
              <a:gd name="T4" fmla="*/ 0 60000 65536"/>
              <a:gd name="T5" fmla="*/ 0 60000 65536"/>
              <a:gd name="T6" fmla="*/ 0 w 136"/>
              <a:gd name="T7" fmla="*/ 0 h 544"/>
              <a:gd name="T8" fmla="*/ 136 w 136"/>
              <a:gd name="T9" fmla="*/ 544 h 544"/>
            </a:gdLst>
            <a:ahLst/>
            <a:cxnLst>
              <a:cxn ang="T4">
                <a:pos x="T0" y="T1"/>
              </a:cxn>
              <a:cxn ang="T5">
                <a:pos x="T2" y="T3"/>
              </a:cxn>
            </a:cxnLst>
            <a:rect l="T6" t="T7" r="T8" b="T9"/>
            <a:pathLst>
              <a:path w="136" h="544">
                <a:moveTo>
                  <a:pt x="136" y="0"/>
                </a:moveTo>
                <a:cubicBezTo>
                  <a:pt x="79" y="226"/>
                  <a:pt x="23" y="453"/>
                  <a:pt x="0" y="544"/>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31" name="Title 1"/>
          <p:cNvSpPr>
            <a:spLocks noGrp="1"/>
          </p:cNvSpPr>
          <p:nvPr>
            <p:ph type="title"/>
          </p:nvPr>
        </p:nvSpPr>
        <p:spPr>
          <a:xfrm>
            <a:off x="323850" y="-171450"/>
            <a:ext cx="8229600" cy="1143000"/>
          </a:xfrm>
        </p:spPr>
        <p:txBody>
          <a:bodyPr/>
          <a:lstStyle/>
          <a:p>
            <a:pPr eaLnBrk="1" hangingPunct="1"/>
            <a:r>
              <a:rPr lang="en-AU" smtClean="0"/>
              <a:t>Sketch maps</a:t>
            </a:r>
          </a:p>
        </p:txBody>
      </p:sp>
      <p:sp>
        <p:nvSpPr>
          <p:cNvPr id="227332" name="Content Placeholder 2"/>
          <p:cNvSpPr>
            <a:spLocks noGrp="1"/>
          </p:cNvSpPr>
          <p:nvPr>
            <p:ph idx="1"/>
          </p:nvPr>
        </p:nvSpPr>
        <p:spPr>
          <a:xfrm>
            <a:off x="179388" y="620713"/>
            <a:ext cx="8931275" cy="5688012"/>
          </a:xfrm>
        </p:spPr>
        <p:txBody>
          <a:bodyPr/>
          <a:lstStyle/>
          <a:p>
            <a:pPr marL="0" indent="0" eaLnBrk="1" hangingPunct="1">
              <a:buFont typeface="Arial" charset="0"/>
              <a:buNone/>
            </a:pPr>
            <a:r>
              <a:rPr lang="en-AU" sz="2400" smtClean="0"/>
              <a:t>Sketch maps help identify the major features of a topographic map and the patterns that the features form</a:t>
            </a:r>
          </a:p>
          <a:p>
            <a:pPr marL="0" indent="0" eaLnBrk="1" hangingPunct="1"/>
            <a:endParaRPr lang="en-AU" sz="2400" smtClean="0"/>
          </a:p>
        </p:txBody>
      </p:sp>
      <p:pic>
        <p:nvPicPr>
          <p:cNvPr id="227333" name="Picture 3" descr="Document (7).jpg"/>
          <p:cNvPicPr>
            <a:picLocks noChangeAspect="1"/>
          </p:cNvPicPr>
          <p:nvPr/>
        </p:nvPicPr>
        <p:blipFill>
          <a:blip r:embed="rId3">
            <a:lum bright="6000" contrast="18000"/>
          </a:blip>
          <a:srcRect t="4303" r="3696"/>
          <a:stretch>
            <a:fillRect/>
          </a:stretch>
        </p:blipFill>
        <p:spPr bwMode="auto">
          <a:xfrm>
            <a:off x="4427538" y="1844675"/>
            <a:ext cx="4716462" cy="3495675"/>
          </a:xfrm>
          <a:prstGeom prst="rect">
            <a:avLst/>
          </a:prstGeom>
          <a:noFill/>
          <a:ln w="9525">
            <a:noFill/>
            <a:miter lim="800000"/>
            <a:headEnd/>
            <a:tailEnd/>
          </a:ln>
        </p:spPr>
      </p:pic>
      <p:sp>
        <p:nvSpPr>
          <p:cNvPr id="227334" name="TextBox 4"/>
          <p:cNvSpPr txBox="1">
            <a:spLocks noChangeArrowheads="1"/>
          </p:cNvSpPr>
          <p:nvPr/>
        </p:nvSpPr>
        <p:spPr bwMode="auto">
          <a:xfrm>
            <a:off x="179388" y="1557338"/>
            <a:ext cx="4464050" cy="4111625"/>
          </a:xfrm>
          <a:prstGeom prst="rect">
            <a:avLst/>
          </a:prstGeom>
          <a:noFill/>
          <a:ln w="9525">
            <a:noFill/>
            <a:miter lim="800000"/>
            <a:headEnd/>
            <a:tailEnd/>
          </a:ln>
        </p:spPr>
        <p:txBody>
          <a:bodyPr>
            <a:spAutoFit/>
          </a:bodyPr>
          <a:lstStyle/>
          <a:p>
            <a:pPr marL="174625" indent="-174625">
              <a:buFontTx/>
              <a:buChar char="•"/>
            </a:pPr>
            <a:r>
              <a:rPr lang="en-AU" sz="2200">
                <a:solidFill>
                  <a:srgbClr val="CC0099"/>
                </a:solidFill>
                <a:cs typeface="Arial" charset="0"/>
              </a:rPr>
              <a:t>Draw a frame in the same proportion of the map / scene indicating the relevant grid lines.</a:t>
            </a:r>
          </a:p>
          <a:p>
            <a:pPr marL="174625" indent="-174625">
              <a:buFontTx/>
              <a:buChar char="•"/>
            </a:pPr>
            <a:r>
              <a:rPr lang="en-AU" sz="2200">
                <a:solidFill>
                  <a:srgbClr val="CC0000"/>
                </a:solidFill>
                <a:cs typeface="Arial" charset="0"/>
              </a:rPr>
              <a:t>Draw in the dividing lines get the horizon, roads/rail etc</a:t>
            </a:r>
          </a:p>
          <a:p>
            <a:pPr marL="174625" indent="-174625">
              <a:buFontTx/>
              <a:buChar char="•"/>
            </a:pPr>
            <a:r>
              <a:rPr lang="en-AU" sz="2200">
                <a:solidFill>
                  <a:srgbClr val="0033CC"/>
                </a:solidFill>
                <a:cs typeface="Arial" charset="0"/>
              </a:rPr>
              <a:t>Show minor features</a:t>
            </a:r>
            <a:endParaRPr lang="en-AU" sz="2200">
              <a:solidFill>
                <a:srgbClr val="009900"/>
              </a:solidFill>
              <a:cs typeface="Arial" charset="0"/>
            </a:endParaRPr>
          </a:p>
          <a:p>
            <a:pPr marL="174625" indent="-174625">
              <a:buFontTx/>
              <a:buChar char="•"/>
            </a:pPr>
            <a:r>
              <a:rPr lang="en-AU" sz="2200">
                <a:solidFill>
                  <a:srgbClr val="FCF600"/>
                </a:solidFill>
                <a:cs typeface="Arial" charset="0"/>
              </a:rPr>
              <a:t>Sketch &amp; label the distribution of the relevant features e.g landforms</a:t>
            </a:r>
          </a:p>
          <a:p>
            <a:pPr marL="174625" indent="-174625">
              <a:buFontTx/>
              <a:buChar char="•"/>
            </a:pPr>
            <a:r>
              <a:rPr lang="en-AU" sz="2200">
                <a:solidFill>
                  <a:srgbClr val="009900"/>
                </a:solidFill>
              </a:rPr>
              <a:t>Shade in zones eg vegetation/urban</a:t>
            </a:r>
            <a:endParaRPr lang="en-AU" sz="2200">
              <a:solidFill>
                <a:srgbClr val="ADEA00"/>
              </a:solidFill>
              <a:cs typeface="Arial" charset="0"/>
            </a:endParaRPr>
          </a:p>
          <a:p>
            <a:pPr marL="174625" indent="-174625">
              <a:buFontTx/>
              <a:buChar char="•"/>
            </a:pPr>
            <a:r>
              <a:rPr lang="en-AU" sz="2200">
                <a:solidFill>
                  <a:srgbClr val="FF0066"/>
                </a:solidFill>
                <a:cs typeface="Arial" charset="0"/>
              </a:rPr>
              <a:t>Include a legend and scale</a:t>
            </a:r>
          </a:p>
          <a:p>
            <a:pPr marL="174625" indent="-174625">
              <a:buFontTx/>
              <a:buChar char="•"/>
            </a:pPr>
            <a:r>
              <a:rPr lang="en-AU" sz="2200">
                <a:solidFill>
                  <a:srgbClr val="FF0066"/>
                </a:solidFill>
                <a:cs typeface="Arial" charset="0"/>
              </a:rPr>
              <a:t>Label the sketch map with a title and north point</a:t>
            </a:r>
          </a:p>
        </p:txBody>
      </p:sp>
      <p:sp>
        <p:nvSpPr>
          <p:cNvPr id="2" name="Rectangle 6"/>
          <p:cNvSpPr>
            <a:spLocks noChangeArrowheads="1"/>
          </p:cNvSpPr>
          <p:nvPr/>
        </p:nvSpPr>
        <p:spPr bwMode="auto">
          <a:xfrm>
            <a:off x="4643438" y="2060575"/>
            <a:ext cx="4249737" cy="3313113"/>
          </a:xfrm>
          <a:prstGeom prst="rect">
            <a:avLst/>
          </a:prstGeom>
          <a:noFill/>
          <a:ln w="57150">
            <a:solidFill>
              <a:srgbClr val="CC0099"/>
            </a:solidFill>
            <a:prstDash val="sysDot"/>
            <a:miter lim="800000"/>
            <a:headEnd/>
            <a:tailEnd/>
          </a:ln>
        </p:spPr>
        <p:txBody>
          <a:bodyPr wrap="none" anchor="ctr"/>
          <a:lstStyle/>
          <a:p>
            <a:endParaRPr lang="en-US"/>
          </a:p>
        </p:txBody>
      </p:sp>
      <p:sp>
        <p:nvSpPr>
          <p:cNvPr id="227335" name="Freeform 7"/>
          <p:cNvSpPr>
            <a:spLocks/>
          </p:cNvSpPr>
          <p:nvPr/>
        </p:nvSpPr>
        <p:spPr bwMode="auto">
          <a:xfrm>
            <a:off x="5651500" y="2060575"/>
            <a:ext cx="1368425" cy="3240088"/>
          </a:xfrm>
          <a:custGeom>
            <a:avLst/>
            <a:gdLst>
              <a:gd name="T0" fmla="*/ 862 w 862"/>
              <a:gd name="T1" fmla="*/ 0 h 2041"/>
              <a:gd name="T2" fmla="*/ 772 w 862"/>
              <a:gd name="T3" fmla="*/ 363 h 2041"/>
              <a:gd name="T4" fmla="*/ 590 w 862"/>
              <a:gd name="T5" fmla="*/ 771 h 2041"/>
              <a:gd name="T6" fmla="*/ 363 w 862"/>
              <a:gd name="T7" fmla="*/ 1180 h 2041"/>
              <a:gd name="T8" fmla="*/ 227 w 862"/>
              <a:gd name="T9" fmla="*/ 1542 h 2041"/>
              <a:gd name="T10" fmla="*/ 46 w 862"/>
              <a:gd name="T11" fmla="*/ 1860 h 2041"/>
              <a:gd name="T12" fmla="*/ 0 w 862"/>
              <a:gd name="T13" fmla="*/ 2041 h 2041"/>
              <a:gd name="T14" fmla="*/ 0 60000 65536"/>
              <a:gd name="T15" fmla="*/ 0 60000 65536"/>
              <a:gd name="T16" fmla="*/ 0 60000 65536"/>
              <a:gd name="T17" fmla="*/ 0 60000 65536"/>
              <a:gd name="T18" fmla="*/ 0 60000 65536"/>
              <a:gd name="T19" fmla="*/ 0 60000 65536"/>
              <a:gd name="T20" fmla="*/ 0 60000 65536"/>
              <a:gd name="T21" fmla="*/ 0 w 862"/>
              <a:gd name="T22" fmla="*/ 0 h 2041"/>
              <a:gd name="T23" fmla="*/ 862 w 862"/>
              <a:gd name="T24" fmla="*/ 2041 h 20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2" h="2041">
                <a:moveTo>
                  <a:pt x="862" y="0"/>
                </a:moveTo>
                <a:cubicBezTo>
                  <a:pt x="839" y="117"/>
                  <a:pt x="817" y="235"/>
                  <a:pt x="772" y="363"/>
                </a:cubicBezTo>
                <a:cubicBezTo>
                  <a:pt x="727" y="491"/>
                  <a:pt x="658" y="635"/>
                  <a:pt x="590" y="771"/>
                </a:cubicBezTo>
                <a:cubicBezTo>
                  <a:pt x="522" y="907"/>
                  <a:pt x="423" y="1052"/>
                  <a:pt x="363" y="1180"/>
                </a:cubicBezTo>
                <a:cubicBezTo>
                  <a:pt x="303" y="1308"/>
                  <a:pt x="280" y="1429"/>
                  <a:pt x="227" y="1542"/>
                </a:cubicBezTo>
                <a:cubicBezTo>
                  <a:pt x="174" y="1655"/>
                  <a:pt x="84" y="1777"/>
                  <a:pt x="46" y="1860"/>
                </a:cubicBezTo>
                <a:cubicBezTo>
                  <a:pt x="8" y="1943"/>
                  <a:pt x="4" y="1992"/>
                  <a:pt x="0" y="2041"/>
                </a:cubicBezTo>
              </a:path>
            </a:pathLst>
          </a:custGeom>
          <a:noFill/>
          <a:ln w="28575" cap="flat" cmpd="sng">
            <a:solidFill>
              <a:srgbClr val="CC0000"/>
            </a:solidFill>
            <a:prstDash val="dash"/>
            <a:round/>
            <a:headEnd/>
            <a:tailEnd/>
          </a:ln>
        </p:spPr>
        <p:txBody>
          <a:bodyPr/>
          <a:lstStyle/>
          <a:p>
            <a:endParaRPr lang="en-US"/>
          </a:p>
        </p:txBody>
      </p:sp>
      <p:sp>
        <p:nvSpPr>
          <p:cNvPr id="227337" name="Freeform 9"/>
          <p:cNvSpPr>
            <a:spLocks/>
          </p:cNvSpPr>
          <p:nvPr/>
        </p:nvSpPr>
        <p:spPr bwMode="auto">
          <a:xfrm>
            <a:off x="6516688" y="2060575"/>
            <a:ext cx="1452562" cy="3240088"/>
          </a:xfrm>
          <a:custGeom>
            <a:avLst/>
            <a:gdLst>
              <a:gd name="T0" fmla="*/ 862 w 915"/>
              <a:gd name="T1" fmla="*/ 0 h 2041"/>
              <a:gd name="T2" fmla="*/ 907 w 915"/>
              <a:gd name="T3" fmla="*/ 272 h 2041"/>
              <a:gd name="T4" fmla="*/ 907 w 915"/>
              <a:gd name="T5" fmla="*/ 363 h 2041"/>
              <a:gd name="T6" fmla="*/ 862 w 915"/>
              <a:gd name="T7" fmla="*/ 408 h 2041"/>
              <a:gd name="T8" fmla="*/ 816 w 915"/>
              <a:gd name="T9" fmla="*/ 454 h 2041"/>
              <a:gd name="T10" fmla="*/ 680 w 915"/>
              <a:gd name="T11" fmla="*/ 771 h 2041"/>
              <a:gd name="T12" fmla="*/ 453 w 915"/>
              <a:gd name="T13" fmla="*/ 1225 h 2041"/>
              <a:gd name="T14" fmla="*/ 272 w 915"/>
              <a:gd name="T15" fmla="*/ 1633 h 2041"/>
              <a:gd name="T16" fmla="*/ 90 w 915"/>
              <a:gd name="T17" fmla="*/ 1905 h 2041"/>
              <a:gd name="T18" fmla="*/ 45 w 915"/>
              <a:gd name="T19" fmla="*/ 1996 h 2041"/>
              <a:gd name="T20" fmla="*/ 0 w 915"/>
              <a:gd name="T21" fmla="*/ 2041 h 20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5"/>
              <a:gd name="T34" fmla="*/ 0 h 2041"/>
              <a:gd name="T35" fmla="*/ 915 w 915"/>
              <a:gd name="T36" fmla="*/ 2041 h 20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5" h="2041">
                <a:moveTo>
                  <a:pt x="862" y="0"/>
                </a:moveTo>
                <a:cubicBezTo>
                  <a:pt x="880" y="106"/>
                  <a:pt x="899" y="212"/>
                  <a:pt x="907" y="272"/>
                </a:cubicBezTo>
                <a:cubicBezTo>
                  <a:pt x="915" y="332"/>
                  <a:pt x="914" y="340"/>
                  <a:pt x="907" y="363"/>
                </a:cubicBezTo>
                <a:cubicBezTo>
                  <a:pt x="900" y="386"/>
                  <a:pt x="877" y="393"/>
                  <a:pt x="862" y="408"/>
                </a:cubicBezTo>
                <a:cubicBezTo>
                  <a:pt x="847" y="423"/>
                  <a:pt x="846" y="394"/>
                  <a:pt x="816" y="454"/>
                </a:cubicBezTo>
                <a:cubicBezTo>
                  <a:pt x="786" y="514"/>
                  <a:pt x="740" y="643"/>
                  <a:pt x="680" y="771"/>
                </a:cubicBezTo>
                <a:cubicBezTo>
                  <a:pt x="620" y="899"/>
                  <a:pt x="521" y="1081"/>
                  <a:pt x="453" y="1225"/>
                </a:cubicBezTo>
                <a:cubicBezTo>
                  <a:pt x="385" y="1369"/>
                  <a:pt x="332" y="1520"/>
                  <a:pt x="272" y="1633"/>
                </a:cubicBezTo>
                <a:cubicBezTo>
                  <a:pt x="212" y="1746"/>
                  <a:pt x="128" y="1845"/>
                  <a:pt x="90" y="1905"/>
                </a:cubicBezTo>
                <a:cubicBezTo>
                  <a:pt x="52" y="1965"/>
                  <a:pt x="60" y="1973"/>
                  <a:pt x="45" y="1996"/>
                </a:cubicBezTo>
                <a:cubicBezTo>
                  <a:pt x="30" y="2019"/>
                  <a:pt x="7" y="2034"/>
                  <a:pt x="0" y="2041"/>
                </a:cubicBezTo>
              </a:path>
            </a:pathLst>
          </a:custGeom>
          <a:noFill/>
          <a:ln w="28575" cap="flat" cmpd="sng">
            <a:solidFill>
              <a:srgbClr val="CC0000"/>
            </a:solidFill>
            <a:prstDash val="dash"/>
            <a:round/>
            <a:headEnd/>
            <a:tailEnd/>
          </a:ln>
        </p:spPr>
        <p:txBody>
          <a:bodyPr/>
          <a:lstStyle/>
          <a:p>
            <a:endParaRPr lang="en-US"/>
          </a:p>
        </p:txBody>
      </p:sp>
      <p:sp>
        <p:nvSpPr>
          <p:cNvPr id="227339" name="Freeform 11"/>
          <p:cNvSpPr>
            <a:spLocks/>
          </p:cNvSpPr>
          <p:nvPr/>
        </p:nvSpPr>
        <p:spPr bwMode="auto">
          <a:xfrm>
            <a:off x="4716463" y="2852738"/>
            <a:ext cx="4249737" cy="431800"/>
          </a:xfrm>
          <a:custGeom>
            <a:avLst/>
            <a:gdLst>
              <a:gd name="T0" fmla="*/ 2677 w 2677"/>
              <a:gd name="T1" fmla="*/ 136 h 272"/>
              <a:gd name="T2" fmla="*/ 2359 w 2677"/>
              <a:gd name="T3" fmla="*/ 227 h 272"/>
              <a:gd name="T4" fmla="*/ 1996 w 2677"/>
              <a:gd name="T5" fmla="*/ 272 h 272"/>
              <a:gd name="T6" fmla="*/ 1679 w 2677"/>
              <a:gd name="T7" fmla="*/ 227 h 272"/>
              <a:gd name="T8" fmla="*/ 1452 w 2677"/>
              <a:gd name="T9" fmla="*/ 136 h 272"/>
              <a:gd name="T10" fmla="*/ 1180 w 2677"/>
              <a:gd name="T11" fmla="*/ 91 h 272"/>
              <a:gd name="T12" fmla="*/ 953 w 2677"/>
              <a:gd name="T13" fmla="*/ 45 h 272"/>
              <a:gd name="T14" fmla="*/ 771 w 2677"/>
              <a:gd name="T15" fmla="*/ 0 h 272"/>
              <a:gd name="T16" fmla="*/ 545 w 2677"/>
              <a:gd name="T17" fmla="*/ 45 h 272"/>
              <a:gd name="T18" fmla="*/ 318 w 2677"/>
              <a:gd name="T19" fmla="*/ 91 h 272"/>
              <a:gd name="T20" fmla="*/ 136 w 2677"/>
              <a:gd name="T21" fmla="*/ 136 h 272"/>
              <a:gd name="T22" fmla="*/ 0 w 2677"/>
              <a:gd name="T23" fmla="*/ 136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77"/>
              <a:gd name="T37" fmla="*/ 0 h 272"/>
              <a:gd name="T38" fmla="*/ 2677 w 2677"/>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77" h="272">
                <a:moveTo>
                  <a:pt x="2677" y="136"/>
                </a:moveTo>
                <a:cubicBezTo>
                  <a:pt x="2574" y="170"/>
                  <a:pt x="2472" y="204"/>
                  <a:pt x="2359" y="227"/>
                </a:cubicBezTo>
                <a:cubicBezTo>
                  <a:pt x="2246" y="250"/>
                  <a:pt x="2109" y="272"/>
                  <a:pt x="1996" y="272"/>
                </a:cubicBezTo>
                <a:cubicBezTo>
                  <a:pt x="1883" y="272"/>
                  <a:pt x="1770" y="250"/>
                  <a:pt x="1679" y="227"/>
                </a:cubicBezTo>
                <a:cubicBezTo>
                  <a:pt x="1588" y="204"/>
                  <a:pt x="1535" y="159"/>
                  <a:pt x="1452" y="136"/>
                </a:cubicBezTo>
                <a:cubicBezTo>
                  <a:pt x="1369" y="113"/>
                  <a:pt x="1263" y="106"/>
                  <a:pt x="1180" y="91"/>
                </a:cubicBezTo>
                <a:cubicBezTo>
                  <a:pt x="1097" y="76"/>
                  <a:pt x="1021" y="60"/>
                  <a:pt x="953" y="45"/>
                </a:cubicBezTo>
                <a:cubicBezTo>
                  <a:pt x="885" y="30"/>
                  <a:pt x="839" y="0"/>
                  <a:pt x="771" y="0"/>
                </a:cubicBezTo>
                <a:cubicBezTo>
                  <a:pt x="703" y="0"/>
                  <a:pt x="620" y="30"/>
                  <a:pt x="545" y="45"/>
                </a:cubicBezTo>
                <a:cubicBezTo>
                  <a:pt x="470" y="60"/>
                  <a:pt x="386" y="76"/>
                  <a:pt x="318" y="91"/>
                </a:cubicBezTo>
                <a:cubicBezTo>
                  <a:pt x="250" y="106"/>
                  <a:pt x="189" y="129"/>
                  <a:pt x="136" y="136"/>
                </a:cubicBezTo>
                <a:cubicBezTo>
                  <a:pt x="83" y="143"/>
                  <a:pt x="41" y="139"/>
                  <a:pt x="0" y="136"/>
                </a:cubicBezTo>
              </a:path>
            </a:pathLst>
          </a:custGeom>
          <a:noFill/>
          <a:ln w="28575" cap="flat" cmpd="sng">
            <a:solidFill>
              <a:srgbClr val="CC0000"/>
            </a:solidFill>
            <a:prstDash val="dash"/>
            <a:round/>
            <a:headEnd/>
            <a:tailEnd/>
          </a:ln>
        </p:spPr>
        <p:txBody>
          <a:bodyPr/>
          <a:lstStyle/>
          <a:p>
            <a:endParaRPr lang="en-US"/>
          </a:p>
        </p:txBody>
      </p:sp>
      <p:sp>
        <p:nvSpPr>
          <p:cNvPr id="227340" name="Freeform 12"/>
          <p:cNvSpPr>
            <a:spLocks/>
          </p:cNvSpPr>
          <p:nvPr/>
        </p:nvSpPr>
        <p:spPr bwMode="auto">
          <a:xfrm>
            <a:off x="4643438" y="2060575"/>
            <a:ext cx="2676525" cy="2592388"/>
          </a:xfrm>
          <a:custGeom>
            <a:avLst/>
            <a:gdLst>
              <a:gd name="T0" fmla="*/ 1543 w 1686"/>
              <a:gd name="T1" fmla="*/ 0 h 1633"/>
              <a:gd name="T2" fmla="*/ 1679 w 1686"/>
              <a:gd name="T3" fmla="*/ 136 h 1633"/>
              <a:gd name="T4" fmla="*/ 1588 w 1686"/>
              <a:gd name="T5" fmla="*/ 182 h 1633"/>
              <a:gd name="T6" fmla="*/ 1679 w 1686"/>
              <a:gd name="T7" fmla="*/ 318 h 1633"/>
              <a:gd name="T8" fmla="*/ 1588 w 1686"/>
              <a:gd name="T9" fmla="*/ 590 h 1633"/>
              <a:gd name="T10" fmla="*/ 1497 w 1686"/>
              <a:gd name="T11" fmla="*/ 1089 h 1633"/>
              <a:gd name="T12" fmla="*/ 1270 w 1686"/>
              <a:gd name="T13" fmla="*/ 1270 h 1633"/>
              <a:gd name="T14" fmla="*/ 1180 w 1686"/>
              <a:gd name="T15" fmla="*/ 1361 h 1633"/>
              <a:gd name="T16" fmla="*/ 908 w 1686"/>
              <a:gd name="T17" fmla="*/ 1361 h 1633"/>
              <a:gd name="T18" fmla="*/ 726 w 1686"/>
              <a:gd name="T19" fmla="*/ 1406 h 1633"/>
              <a:gd name="T20" fmla="*/ 499 w 1686"/>
              <a:gd name="T21" fmla="*/ 1497 h 1633"/>
              <a:gd name="T22" fmla="*/ 227 w 1686"/>
              <a:gd name="T23" fmla="*/ 1588 h 1633"/>
              <a:gd name="T24" fmla="*/ 0 w 1686"/>
              <a:gd name="T25" fmla="*/ 1633 h 1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6"/>
              <a:gd name="T40" fmla="*/ 0 h 1633"/>
              <a:gd name="T41" fmla="*/ 1686 w 1686"/>
              <a:gd name="T42" fmla="*/ 1633 h 16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6" h="1633">
                <a:moveTo>
                  <a:pt x="1543" y="0"/>
                </a:moveTo>
                <a:cubicBezTo>
                  <a:pt x="1607" y="53"/>
                  <a:pt x="1672" y="106"/>
                  <a:pt x="1679" y="136"/>
                </a:cubicBezTo>
                <a:cubicBezTo>
                  <a:pt x="1686" y="166"/>
                  <a:pt x="1588" y="152"/>
                  <a:pt x="1588" y="182"/>
                </a:cubicBezTo>
                <a:cubicBezTo>
                  <a:pt x="1588" y="212"/>
                  <a:pt x="1679" y="250"/>
                  <a:pt x="1679" y="318"/>
                </a:cubicBezTo>
                <a:cubicBezTo>
                  <a:pt x="1679" y="386"/>
                  <a:pt x="1618" y="462"/>
                  <a:pt x="1588" y="590"/>
                </a:cubicBezTo>
                <a:cubicBezTo>
                  <a:pt x="1558" y="718"/>
                  <a:pt x="1550" y="976"/>
                  <a:pt x="1497" y="1089"/>
                </a:cubicBezTo>
                <a:cubicBezTo>
                  <a:pt x="1444" y="1202"/>
                  <a:pt x="1323" y="1225"/>
                  <a:pt x="1270" y="1270"/>
                </a:cubicBezTo>
                <a:cubicBezTo>
                  <a:pt x="1217" y="1315"/>
                  <a:pt x="1240" y="1346"/>
                  <a:pt x="1180" y="1361"/>
                </a:cubicBezTo>
                <a:cubicBezTo>
                  <a:pt x="1120" y="1376"/>
                  <a:pt x="984" y="1354"/>
                  <a:pt x="908" y="1361"/>
                </a:cubicBezTo>
                <a:cubicBezTo>
                  <a:pt x="832" y="1368"/>
                  <a:pt x="794" y="1383"/>
                  <a:pt x="726" y="1406"/>
                </a:cubicBezTo>
                <a:cubicBezTo>
                  <a:pt x="658" y="1429"/>
                  <a:pt x="582" y="1467"/>
                  <a:pt x="499" y="1497"/>
                </a:cubicBezTo>
                <a:cubicBezTo>
                  <a:pt x="416" y="1527"/>
                  <a:pt x="310" y="1565"/>
                  <a:pt x="227" y="1588"/>
                </a:cubicBezTo>
                <a:cubicBezTo>
                  <a:pt x="144" y="1611"/>
                  <a:pt x="72" y="1622"/>
                  <a:pt x="0" y="1633"/>
                </a:cubicBezTo>
              </a:path>
            </a:pathLst>
          </a:custGeom>
          <a:noFill/>
          <a:ln w="28575" cap="flat" cmpd="sng">
            <a:solidFill>
              <a:srgbClr val="CC0000"/>
            </a:solidFill>
            <a:prstDash val="dash"/>
            <a:round/>
            <a:headEnd/>
            <a:tailEnd/>
          </a:ln>
        </p:spPr>
        <p:txBody>
          <a:bodyPr/>
          <a:lstStyle/>
          <a:p>
            <a:endParaRPr lang="en-US"/>
          </a:p>
        </p:txBody>
      </p:sp>
      <p:sp>
        <p:nvSpPr>
          <p:cNvPr id="227343" name="Freeform 15"/>
          <p:cNvSpPr>
            <a:spLocks/>
          </p:cNvSpPr>
          <p:nvPr/>
        </p:nvSpPr>
        <p:spPr bwMode="auto">
          <a:xfrm>
            <a:off x="5364163" y="2060575"/>
            <a:ext cx="250825" cy="1800225"/>
          </a:xfrm>
          <a:custGeom>
            <a:avLst/>
            <a:gdLst>
              <a:gd name="T0" fmla="*/ 15 w 158"/>
              <a:gd name="T1" fmla="*/ 1134 h 1134"/>
              <a:gd name="T2" fmla="*/ 15 w 158"/>
              <a:gd name="T3" fmla="*/ 544 h 1134"/>
              <a:gd name="T4" fmla="*/ 106 w 158"/>
              <a:gd name="T5" fmla="*/ 318 h 1134"/>
              <a:gd name="T6" fmla="*/ 151 w 158"/>
              <a:gd name="T7" fmla="*/ 182 h 1134"/>
              <a:gd name="T8" fmla="*/ 151 w 158"/>
              <a:gd name="T9" fmla="*/ 0 h 1134"/>
              <a:gd name="T10" fmla="*/ 0 60000 65536"/>
              <a:gd name="T11" fmla="*/ 0 60000 65536"/>
              <a:gd name="T12" fmla="*/ 0 60000 65536"/>
              <a:gd name="T13" fmla="*/ 0 60000 65536"/>
              <a:gd name="T14" fmla="*/ 0 60000 65536"/>
              <a:gd name="T15" fmla="*/ 0 w 158"/>
              <a:gd name="T16" fmla="*/ 0 h 1134"/>
              <a:gd name="T17" fmla="*/ 158 w 158"/>
              <a:gd name="T18" fmla="*/ 1134 h 1134"/>
            </a:gdLst>
            <a:ahLst/>
            <a:cxnLst>
              <a:cxn ang="T10">
                <a:pos x="T0" y="T1"/>
              </a:cxn>
              <a:cxn ang="T11">
                <a:pos x="T2" y="T3"/>
              </a:cxn>
              <a:cxn ang="T12">
                <a:pos x="T4" y="T5"/>
              </a:cxn>
              <a:cxn ang="T13">
                <a:pos x="T6" y="T7"/>
              </a:cxn>
              <a:cxn ang="T14">
                <a:pos x="T8" y="T9"/>
              </a:cxn>
            </a:cxnLst>
            <a:rect l="T15" t="T16" r="T17" b="T18"/>
            <a:pathLst>
              <a:path w="158" h="1134">
                <a:moveTo>
                  <a:pt x="15" y="1134"/>
                </a:moveTo>
                <a:cubicBezTo>
                  <a:pt x="7" y="907"/>
                  <a:pt x="0" y="680"/>
                  <a:pt x="15" y="544"/>
                </a:cubicBezTo>
                <a:cubicBezTo>
                  <a:pt x="30" y="408"/>
                  <a:pt x="83" y="378"/>
                  <a:pt x="106" y="318"/>
                </a:cubicBezTo>
                <a:cubicBezTo>
                  <a:pt x="129" y="258"/>
                  <a:pt x="144" y="235"/>
                  <a:pt x="151" y="182"/>
                </a:cubicBezTo>
                <a:cubicBezTo>
                  <a:pt x="158" y="129"/>
                  <a:pt x="154" y="64"/>
                  <a:pt x="151" y="0"/>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44" name="Freeform 16"/>
          <p:cNvSpPr>
            <a:spLocks/>
          </p:cNvSpPr>
          <p:nvPr/>
        </p:nvSpPr>
        <p:spPr bwMode="auto">
          <a:xfrm>
            <a:off x="4716463" y="3860800"/>
            <a:ext cx="1512887" cy="1588"/>
          </a:xfrm>
          <a:custGeom>
            <a:avLst/>
            <a:gdLst>
              <a:gd name="T0" fmla="*/ 0 w 953"/>
              <a:gd name="T1" fmla="*/ 0 h 1"/>
              <a:gd name="T2" fmla="*/ 590 w 953"/>
              <a:gd name="T3" fmla="*/ 0 h 1"/>
              <a:gd name="T4" fmla="*/ 862 w 953"/>
              <a:gd name="T5" fmla="*/ 0 h 1"/>
              <a:gd name="T6" fmla="*/ 953 w 953"/>
              <a:gd name="T7" fmla="*/ 0 h 1"/>
              <a:gd name="T8" fmla="*/ 0 60000 65536"/>
              <a:gd name="T9" fmla="*/ 0 60000 65536"/>
              <a:gd name="T10" fmla="*/ 0 60000 65536"/>
              <a:gd name="T11" fmla="*/ 0 60000 65536"/>
              <a:gd name="T12" fmla="*/ 0 w 953"/>
              <a:gd name="T13" fmla="*/ 0 h 1"/>
              <a:gd name="T14" fmla="*/ 953 w 953"/>
              <a:gd name="T15" fmla="*/ 1 h 1"/>
            </a:gdLst>
            <a:ahLst/>
            <a:cxnLst>
              <a:cxn ang="T8">
                <a:pos x="T0" y="T1"/>
              </a:cxn>
              <a:cxn ang="T9">
                <a:pos x="T2" y="T3"/>
              </a:cxn>
              <a:cxn ang="T10">
                <a:pos x="T4" y="T5"/>
              </a:cxn>
              <a:cxn ang="T11">
                <a:pos x="T6" y="T7"/>
              </a:cxn>
            </a:cxnLst>
            <a:rect l="T12" t="T13" r="T14" b="T15"/>
            <a:pathLst>
              <a:path w="953" h="1">
                <a:moveTo>
                  <a:pt x="0" y="0"/>
                </a:moveTo>
                <a:cubicBezTo>
                  <a:pt x="223" y="0"/>
                  <a:pt x="446" y="0"/>
                  <a:pt x="590" y="0"/>
                </a:cubicBezTo>
                <a:cubicBezTo>
                  <a:pt x="734" y="0"/>
                  <a:pt x="802" y="0"/>
                  <a:pt x="862" y="0"/>
                </a:cubicBezTo>
                <a:cubicBezTo>
                  <a:pt x="922" y="0"/>
                  <a:pt x="937" y="0"/>
                  <a:pt x="953" y="0"/>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46" name="Freeform 18"/>
          <p:cNvSpPr>
            <a:spLocks/>
          </p:cNvSpPr>
          <p:nvPr/>
        </p:nvSpPr>
        <p:spPr bwMode="auto">
          <a:xfrm>
            <a:off x="6732588" y="5084763"/>
            <a:ext cx="935037" cy="252412"/>
          </a:xfrm>
          <a:custGeom>
            <a:avLst/>
            <a:gdLst>
              <a:gd name="T0" fmla="*/ 0 w 589"/>
              <a:gd name="T1" fmla="*/ 23 h 159"/>
              <a:gd name="T2" fmla="*/ 363 w 589"/>
              <a:gd name="T3" fmla="*/ 23 h 159"/>
              <a:gd name="T4" fmla="*/ 589 w 589"/>
              <a:gd name="T5" fmla="*/ 159 h 159"/>
              <a:gd name="T6" fmla="*/ 0 60000 65536"/>
              <a:gd name="T7" fmla="*/ 0 60000 65536"/>
              <a:gd name="T8" fmla="*/ 0 60000 65536"/>
              <a:gd name="T9" fmla="*/ 0 w 589"/>
              <a:gd name="T10" fmla="*/ 0 h 159"/>
              <a:gd name="T11" fmla="*/ 589 w 589"/>
              <a:gd name="T12" fmla="*/ 159 h 159"/>
            </a:gdLst>
            <a:ahLst/>
            <a:cxnLst>
              <a:cxn ang="T6">
                <a:pos x="T0" y="T1"/>
              </a:cxn>
              <a:cxn ang="T7">
                <a:pos x="T2" y="T3"/>
              </a:cxn>
              <a:cxn ang="T8">
                <a:pos x="T4" y="T5"/>
              </a:cxn>
            </a:cxnLst>
            <a:rect l="T9" t="T10" r="T11" b="T12"/>
            <a:pathLst>
              <a:path w="589" h="159">
                <a:moveTo>
                  <a:pt x="0" y="23"/>
                </a:moveTo>
                <a:cubicBezTo>
                  <a:pt x="132" y="11"/>
                  <a:pt x="265" y="0"/>
                  <a:pt x="363" y="23"/>
                </a:cubicBezTo>
                <a:cubicBezTo>
                  <a:pt x="461" y="46"/>
                  <a:pt x="544" y="136"/>
                  <a:pt x="589" y="159"/>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47" name="Freeform 19"/>
          <p:cNvSpPr>
            <a:spLocks/>
          </p:cNvSpPr>
          <p:nvPr/>
        </p:nvSpPr>
        <p:spPr bwMode="auto">
          <a:xfrm rot="-913047">
            <a:off x="7092950" y="4365625"/>
            <a:ext cx="358775" cy="287338"/>
          </a:xfrm>
          <a:custGeom>
            <a:avLst/>
            <a:gdLst>
              <a:gd name="T0" fmla="*/ 0 w 181"/>
              <a:gd name="T1" fmla="*/ 0 h 136"/>
              <a:gd name="T2" fmla="*/ 181 w 181"/>
              <a:gd name="T3" fmla="*/ 136 h 136"/>
              <a:gd name="T4" fmla="*/ 0 60000 65536"/>
              <a:gd name="T5" fmla="*/ 0 60000 65536"/>
              <a:gd name="T6" fmla="*/ 0 w 181"/>
              <a:gd name="T7" fmla="*/ 0 h 136"/>
              <a:gd name="T8" fmla="*/ 181 w 181"/>
              <a:gd name="T9" fmla="*/ 136 h 136"/>
            </a:gdLst>
            <a:ahLst/>
            <a:cxnLst>
              <a:cxn ang="T4">
                <a:pos x="T0" y="T1"/>
              </a:cxn>
              <a:cxn ang="T5">
                <a:pos x="T2" y="T3"/>
              </a:cxn>
            </a:cxnLst>
            <a:rect l="T6" t="T7" r="T8" b="T9"/>
            <a:pathLst>
              <a:path w="181" h="136">
                <a:moveTo>
                  <a:pt x="0" y="0"/>
                </a:moveTo>
                <a:cubicBezTo>
                  <a:pt x="0" y="0"/>
                  <a:pt x="90" y="68"/>
                  <a:pt x="181" y="136"/>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48" name="Freeform 20"/>
          <p:cNvSpPr>
            <a:spLocks/>
          </p:cNvSpPr>
          <p:nvPr/>
        </p:nvSpPr>
        <p:spPr bwMode="auto">
          <a:xfrm>
            <a:off x="7092950" y="4437063"/>
            <a:ext cx="239713" cy="371475"/>
          </a:xfrm>
          <a:custGeom>
            <a:avLst/>
            <a:gdLst>
              <a:gd name="T0" fmla="*/ 60 w 151"/>
              <a:gd name="T1" fmla="*/ 0 h 234"/>
              <a:gd name="T2" fmla="*/ 15 w 151"/>
              <a:gd name="T3" fmla="*/ 136 h 234"/>
              <a:gd name="T4" fmla="*/ 15 w 151"/>
              <a:gd name="T5" fmla="*/ 227 h 234"/>
              <a:gd name="T6" fmla="*/ 105 w 151"/>
              <a:gd name="T7" fmla="*/ 181 h 234"/>
              <a:gd name="T8" fmla="*/ 151 w 151"/>
              <a:gd name="T9" fmla="*/ 91 h 234"/>
              <a:gd name="T10" fmla="*/ 0 60000 65536"/>
              <a:gd name="T11" fmla="*/ 0 60000 65536"/>
              <a:gd name="T12" fmla="*/ 0 60000 65536"/>
              <a:gd name="T13" fmla="*/ 0 60000 65536"/>
              <a:gd name="T14" fmla="*/ 0 60000 65536"/>
              <a:gd name="T15" fmla="*/ 0 w 151"/>
              <a:gd name="T16" fmla="*/ 0 h 234"/>
              <a:gd name="T17" fmla="*/ 151 w 151"/>
              <a:gd name="T18" fmla="*/ 234 h 234"/>
            </a:gdLst>
            <a:ahLst/>
            <a:cxnLst>
              <a:cxn ang="T10">
                <a:pos x="T0" y="T1"/>
              </a:cxn>
              <a:cxn ang="T11">
                <a:pos x="T2" y="T3"/>
              </a:cxn>
              <a:cxn ang="T12">
                <a:pos x="T4" y="T5"/>
              </a:cxn>
              <a:cxn ang="T13">
                <a:pos x="T6" y="T7"/>
              </a:cxn>
              <a:cxn ang="T14">
                <a:pos x="T8" y="T9"/>
              </a:cxn>
            </a:cxnLst>
            <a:rect l="T15" t="T16" r="T17" b="T18"/>
            <a:pathLst>
              <a:path w="151" h="234">
                <a:moveTo>
                  <a:pt x="60" y="0"/>
                </a:moveTo>
                <a:cubicBezTo>
                  <a:pt x="41" y="49"/>
                  <a:pt x="22" y="98"/>
                  <a:pt x="15" y="136"/>
                </a:cubicBezTo>
                <a:cubicBezTo>
                  <a:pt x="8" y="174"/>
                  <a:pt x="0" y="220"/>
                  <a:pt x="15" y="227"/>
                </a:cubicBezTo>
                <a:cubicBezTo>
                  <a:pt x="30" y="234"/>
                  <a:pt x="82" y="204"/>
                  <a:pt x="105" y="181"/>
                </a:cubicBezTo>
                <a:cubicBezTo>
                  <a:pt x="128" y="158"/>
                  <a:pt x="143" y="114"/>
                  <a:pt x="151" y="91"/>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51" name="Oval 23" descr="Large grid"/>
          <p:cNvSpPr>
            <a:spLocks noChangeArrowheads="1"/>
          </p:cNvSpPr>
          <p:nvPr/>
        </p:nvSpPr>
        <p:spPr bwMode="auto">
          <a:xfrm>
            <a:off x="7596188" y="3860800"/>
            <a:ext cx="1584325" cy="1728788"/>
          </a:xfrm>
          <a:prstGeom prst="ellipse">
            <a:avLst/>
          </a:prstGeom>
          <a:pattFill prst="lgGrid">
            <a:fgClr>
              <a:srgbClr val="FF0066"/>
            </a:fgClr>
            <a:bgClr>
              <a:schemeClr val="bg1"/>
            </a:bgClr>
          </a:pattFill>
          <a:ln w="9525">
            <a:solidFill>
              <a:srgbClr val="FF0066"/>
            </a:solidFill>
            <a:round/>
            <a:headEnd/>
            <a:tailEnd/>
          </a:ln>
        </p:spPr>
        <p:txBody>
          <a:bodyPr wrap="none" anchor="ctr"/>
          <a:lstStyle/>
          <a:p>
            <a:endParaRPr lang="en-US"/>
          </a:p>
        </p:txBody>
      </p:sp>
      <p:sp>
        <p:nvSpPr>
          <p:cNvPr id="3" name="Text Box 24"/>
          <p:cNvSpPr txBox="1">
            <a:spLocks noChangeArrowheads="1"/>
          </p:cNvSpPr>
          <p:nvPr/>
        </p:nvSpPr>
        <p:spPr bwMode="auto">
          <a:xfrm>
            <a:off x="5795963" y="1557338"/>
            <a:ext cx="2520950" cy="366712"/>
          </a:xfrm>
          <a:prstGeom prst="rect">
            <a:avLst/>
          </a:prstGeom>
          <a:noFill/>
          <a:ln w="9525">
            <a:noFill/>
            <a:miter lim="800000"/>
            <a:headEnd/>
            <a:tailEnd/>
          </a:ln>
        </p:spPr>
        <p:txBody>
          <a:bodyPr>
            <a:spAutoFit/>
          </a:bodyPr>
          <a:lstStyle/>
          <a:p>
            <a:pPr>
              <a:spcBef>
                <a:spcPct val="50000"/>
              </a:spcBef>
            </a:pPr>
            <a:endParaRPr lang="en-US"/>
          </a:p>
        </p:txBody>
      </p:sp>
      <p:sp>
        <p:nvSpPr>
          <p:cNvPr id="4" name="Text Box 25"/>
          <p:cNvSpPr txBox="1">
            <a:spLocks noChangeArrowheads="1"/>
          </p:cNvSpPr>
          <p:nvPr/>
        </p:nvSpPr>
        <p:spPr bwMode="auto">
          <a:xfrm>
            <a:off x="7596188" y="1628775"/>
            <a:ext cx="1547812" cy="457200"/>
          </a:xfrm>
          <a:prstGeom prst="rect">
            <a:avLst/>
          </a:prstGeom>
          <a:noFill/>
          <a:ln w="9525">
            <a:noFill/>
            <a:miter lim="800000"/>
            <a:headEnd/>
            <a:tailEnd/>
          </a:ln>
        </p:spPr>
        <p:txBody>
          <a:bodyPr>
            <a:spAutoFit/>
          </a:bodyPr>
          <a:lstStyle/>
          <a:p>
            <a:pPr>
              <a:spcBef>
                <a:spcPct val="50000"/>
              </a:spcBef>
            </a:pPr>
            <a:r>
              <a:rPr lang="en-AU" sz="2400" b="1">
                <a:latin typeface="Gabriola" pitchFamily="82" charset="0"/>
              </a:rPr>
              <a:t>MUDMAP</a:t>
            </a:r>
          </a:p>
        </p:txBody>
      </p:sp>
      <p:sp>
        <p:nvSpPr>
          <p:cNvPr id="227354" name="Rectangle 26" descr="Large grid"/>
          <p:cNvSpPr>
            <a:spLocks noChangeArrowheads="1"/>
          </p:cNvSpPr>
          <p:nvPr/>
        </p:nvSpPr>
        <p:spPr bwMode="auto">
          <a:xfrm>
            <a:off x="7380288" y="1557338"/>
            <a:ext cx="1584325" cy="431800"/>
          </a:xfrm>
          <a:prstGeom prst="rect">
            <a:avLst/>
          </a:prstGeom>
          <a:pattFill prst="lgGrid">
            <a:fgClr>
              <a:srgbClr val="FF0066"/>
            </a:fgClr>
            <a:bgClr>
              <a:schemeClr val="bg1"/>
            </a:bgClr>
          </a:pattFill>
          <a:ln w="9525" algn="ctr">
            <a:solidFill>
              <a:srgbClr val="FF0066"/>
            </a:solidFill>
            <a:miter lim="800000"/>
            <a:headEnd/>
            <a:tailEnd/>
          </a:ln>
        </p:spPr>
        <p:txBody>
          <a:bodyPr wrap="none" anchor="ctr"/>
          <a:lstStyle/>
          <a:p>
            <a:endParaRPr lang="en-US"/>
          </a:p>
        </p:txBody>
      </p:sp>
      <p:sp>
        <p:nvSpPr>
          <p:cNvPr id="227356" name="Freeform 28"/>
          <p:cNvSpPr>
            <a:spLocks/>
          </p:cNvSpPr>
          <p:nvPr/>
        </p:nvSpPr>
        <p:spPr bwMode="auto">
          <a:xfrm>
            <a:off x="7092950" y="2060575"/>
            <a:ext cx="1765300" cy="768350"/>
          </a:xfrm>
          <a:custGeom>
            <a:avLst/>
            <a:gdLst>
              <a:gd name="T0" fmla="*/ 1112 w 1112"/>
              <a:gd name="T1" fmla="*/ 448 h 484"/>
              <a:gd name="T2" fmla="*/ 1021 w 1112"/>
              <a:gd name="T3" fmla="*/ 402 h 484"/>
              <a:gd name="T4" fmla="*/ 1021 w 1112"/>
              <a:gd name="T5" fmla="*/ 357 h 484"/>
              <a:gd name="T6" fmla="*/ 975 w 1112"/>
              <a:gd name="T7" fmla="*/ 357 h 484"/>
              <a:gd name="T8" fmla="*/ 930 w 1112"/>
              <a:gd name="T9" fmla="*/ 357 h 484"/>
              <a:gd name="T10" fmla="*/ 885 w 1112"/>
              <a:gd name="T11" fmla="*/ 357 h 484"/>
              <a:gd name="T12" fmla="*/ 839 w 1112"/>
              <a:gd name="T13" fmla="*/ 402 h 484"/>
              <a:gd name="T14" fmla="*/ 794 w 1112"/>
              <a:gd name="T15" fmla="*/ 448 h 484"/>
              <a:gd name="T16" fmla="*/ 794 w 1112"/>
              <a:gd name="T17" fmla="*/ 482 h 484"/>
              <a:gd name="T18" fmla="*/ 732 w 1112"/>
              <a:gd name="T19" fmla="*/ 460 h 484"/>
              <a:gd name="T20" fmla="*/ 692 w 1112"/>
              <a:gd name="T21" fmla="*/ 382 h 484"/>
              <a:gd name="T22" fmla="*/ 642 w 1112"/>
              <a:gd name="T23" fmla="*/ 322 h 484"/>
              <a:gd name="T24" fmla="*/ 626 w 1112"/>
              <a:gd name="T25" fmla="*/ 276 h 484"/>
              <a:gd name="T26" fmla="*/ 580 w 1112"/>
              <a:gd name="T27" fmla="*/ 298 h 484"/>
              <a:gd name="T28" fmla="*/ 546 w 1112"/>
              <a:gd name="T29" fmla="*/ 350 h 484"/>
              <a:gd name="T30" fmla="*/ 522 w 1112"/>
              <a:gd name="T31" fmla="*/ 352 h 484"/>
              <a:gd name="T32" fmla="*/ 486 w 1112"/>
              <a:gd name="T33" fmla="*/ 322 h 484"/>
              <a:gd name="T34" fmla="*/ 462 w 1112"/>
              <a:gd name="T35" fmla="*/ 316 h 484"/>
              <a:gd name="T36" fmla="*/ 438 w 1112"/>
              <a:gd name="T37" fmla="*/ 352 h 484"/>
              <a:gd name="T38" fmla="*/ 402 w 1112"/>
              <a:gd name="T39" fmla="*/ 376 h 484"/>
              <a:gd name="T40" fmla="*/ 364 w 1112"/>
              <a:gd name="T41" fmla="*/ 352 h 484"/>
              <a:gd name="T42" fmla="*/ 352 w 1112"/>
              <a:gd name="T43" fmla="*/ 362 h 484"/>
              <a:gd name="T44" fmla="*/ 306 w 1112"/>
              <a:gd name="T45" fmla="*/ 330 h 484"/>
              <a:gd name="T46" fmla="*/ 248 w 1112"/>
              <a:gd name="T47" fmla="*/ 290 h 484"/>
              <a:gd name="T48" fmla="*/ 186 w 1112"/>
              <a:gd name="T49" fmla="*/ 280 h 484"/>
              <a:gd name="T50" fmla="*/ 130 w 1112"/>
              <a:gd name="T51" fmla="*/ 296 h 484"/>
              <a:gd name="T52" fmla="*/ 102 w 1112"/>
              <a:gd name="T53" fmla="*/ 308 h 484"/>
              <a:gd name="T54" fmla="*/ 82 w 1112"/>
              <a:gd name="T55" fmla="*/ 270 h 484"/>
              <a:gd name="T56" fmla="*/ 50 w 1112"/>
              <a:gd name="T57" fmla="*/ 240 h 484"/>
              <a:gd name="T58" fmla="*/ 48 w 1112"/>
              <a:gd name="T59" fmla="*/ 196 h 484"/>
              <a:gd name="T60" fmla="*/ 90 w 1112"/>
              <a:gd name="T61" fmla="*/ 148 h 484"/>
              <a:gd name="T62" fmla="*/ 122 w 1112"/>
              <a:gd name="T63" fmla="*/ 114 h 484"/>
              <a:gd name="T64" fmla="*/ 88 w 1112"/>
              <a:gd name="T65" fmla="*/ 70 h 484"/>
              <a:gd name="T66" fmla="*/ 28 w 1112"/>
              <a:gd name="T67" fmla="*/ 16 h 484"/>
              <a:gd name="T68" fmla="*/ 0 w 1112"/>
              <a:gd name="T69" fmla="*/ 0 h 4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2"/>
              <a:gd name="T106" fmla="*/ 0 h 484"/>
              <a:gd name="T107" fmla="*/ 1112 w 1112"/>
              <a:gd name="T108" fmla="*/ 484 h 4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2" h="484">
                <a:moveTo>
                  <a:pt x="1112" y="448"/>
                </a:moveTo>
                <a:cubicBezTo>
                  <a:pt x="1074" y="432"/>
                  <a:pt x="1036" y="417"/>
                  <a:pt x="1021" y="402"/>
                </a:cubicBezTo>
                <a:cubicBezTo>
                  <a:pt x="1006" y="387"/>
                  <a:pt x="1029" y="364"/>
                  <a:pt x="1021" y="357"/>
                </a:cubicBezTo>
                <a:cubicBezTo>
                  <a:pt x="1013" y="350"/>
                  <a:pt x="990" y="357"/>
                  <a:pt x="975" y="357"/>
                </a:cubicBezTo>
                <a:cubicBezTo>
                  <a:pt x="960" y="357"/>
                  <a:pt x="945" y="357"/>
                  <a:pt x="930" y="357"/>
                </a:cubicBezTo>
                <a:cubicBezTo>
                  <a:pt x="915" y="357"/>
                  <a:pt x="900" y="350"/>
                  <a:pt x="885" y="357"/>
                </a:cubicBezTo>
                <a:cubicBezTo>
                  <a:pt x="870" y="364"/>
                  <a:pt x="854" y="387"/>
                  <a:pt x="839" y="402"/>
                </a:cubicBezTo>
                <a:cubicBezTo>
                  <a:pt x="824" y="417"/>
                  <a:pt x="802" y="435"/>
                  <a:pt x="794" y="448"/>
                </a:cubicBezTo>
                <a:cubicBezTo>
                  <a:pt x="786" y="461"/>
                  <a:pt x="804" y="480"/>
                  <a:pt x="794" y="482"/>
                </a:cubicBezTo>
                <a:cubicBezTo>
                  <a:pt x="784" y="484"/>
                  <a:pt x="749" y="477"/>
                  <a:pt x="732" y="460"/>
                </a:cubicBezTo>
                <a:cubicBezTo>
                  <a:pt x="715" y="443"/>
                  <a:pt x="707" y="405"/>
                  <a:pt x="692" y="382"/>
                </a:cubicBezTo>
                <a:cubicBezTo>
                  <a:pt x="677" y="359"/>
                  <a:pt x="653" y="340"/>
                  <a:pt x="642" y="322"/>
                </a:cubicBezTo>
                <a:cubicBezTo>
                  <a:pt x="631" y="304"/>
                  <a:pt x="636" y="280"/>
                  <a:pt x="626" y="276"/>
                </a:cubicBezTo>
                <a:cubicBezTo>
                  <a:pt x="616" y="272"/>
                  <a:pt x="593" y="286"/>
                  <a:pt x="580" y="298"/>
                </a:cubicBezTo>
                <a:cubicBezTo>
                  <a:pt x="567" y="310"/>
                  <a:pt x="556" y="341"/>
                  <a:pt x="546" y="350"/>
                </a:cubicBezTo>
                <a:cubicBezTo>
                  <a:pt x="536" y="359"/>
                  <a:pt x="532" y="357"/>
                  <a:pt x="522" y="352"/>
                </a:cubicBezTo>
                <a:cubicBezTo>
                  <a:pt x="512" y="347"/>
                  <a:pt x="496" y="328"/>
                  <a:pt x="486" y="322"/>
                </a:cubicBezTo>
                <a:cubicBezTo>
                  <a:pt x="476" y="316"/>
                  <a:pt x="470" y="311"/>
                  <a:pt x="462" y="316"/>
                </a:cubicBezTo>
                <a:cubicBezTo>
                  <a:pt x="454" y="321"/>
                  <a:pt x="448" y="342"/>
                  <a:pt x="438" y="352"/>
                </a:cubicBezTo>
                <a:cubicBezTo>
                  <a:pt x="428" y="362"/>
                  <a:pt x="414" y="376"/>
                  <a:pt x="402" y="376"/>
                </a:cubicBezTo>
                <a:cubicBezTo>
                  <a:pt x="390" y="376"/>
                  <a:pt x="372" y="354"/>
                  <a:pt x="364" y="352"/>
                </a:cubicBezTo>
                <a:cubicBezTo>
                  <a:pt x="356" y="350"/>
                  <a:pt x="362" y="366"/>
                  <a:pt x="352" y="362"/>
                </a:cubicBezTo>
                <a:cubicBezTo>
                  <a:pt x="342" y="358"/>
                  <a:pt x="323" y="342"/>
                  <a:pt x="306" y="330"/>
                </a:cubicBezTo>
                <a:cubicBezTo>
                  <a:pt x="289" y="318"/>
                  <a:pt x="268" y="298"/>
                  <a:pt x="248" y="290"/>
                </a:cubicBezTo>
                <a:cubicBezTo>
                  <a:pt x="228" y="282"/>
                  <a:pt x="206" y="279"/>
                  <a:pt x="186" y="280"/>
                </a:cubicBezTo>
                <a:cubicBezTo>
                  <a:pt x="166" y="281"/>
                  <a:pt x="144" y="291"/>
                  <a:pt x="130" y="296"/>
                </a:cubicBezTo>
                <a:cubicBezTo>
                  <a:pt x="116" y="301"/>
                  <a:pt x="110" y="312"/>
                  <a:pt x="102" y="308"/>
                </a:cubicBezTo>
                <a:cubicBezTo>
                  <a:pt x="94" y="304"/>
                  <a:pt x="91" y="281"/>
                  <a:pt x="82" y="270"/>
                </a:cubicBezTo>
                <a:cubicBezTo>
                  <a:pt x="73" y="259"/>
                  <a:pt x="56" y="252"/>
                  <a:pt x="50" y="240"/>
                </a:cubicBezTo>
                <a:cubicBezTo>
                  <a:pt x="44" y="228"/>
                  <a:pt x="41" y="211"/>
                  <a:pt x="48" y="196"/>
                </a:cubicBezTo>
                <a:cubicBezTo>
                  <a:pt x="55" y="181"/>
                  <a:pt x="78" y="162"/>
                  <a:pt x="90" y="148"/>
                </a:cubicBezTo>
                <a:cubicBezTo>
                  <a:pt x="102" y="134"/>
                  <a:pt x="122" y="127"/>
                  <a:pt x="122" y="114"/>
                </a:cubicBezTo>
                <a:cubicBezTo>
                  <a:pt x="122" y="101"/>
                  <a:pt x="104" y="86"/>
                  <a:pt x="88" y="70"/>
                </a:cubicBezTo>
                <a:cubicBezTo>
                  <a:pt x="72" y="54"/>
                  <a:pt x="43" y="28"/>
                  <a:pt x="28" y="16"/>
                </a:cubicBezTo>
                <a:cubicBezTo>
                  <a:pt x="13" y="4"/>
                  <a:pt x="6" y="2"/>
                  <a:pt x="0" y="0"/>
                </a:cubicBezTo>
              </a:path>
            </a:pathLst>
          </a:custGeom>
          <a:noFill/>
          <a:ln w="57150" cap="flat" cmpd="sng">
            <a:solidFill>
              <a:srgbClr val="FCF600"/>
            </a:solidFill>
            <a:prstDash val="sysDot"/>
            <a:round/>
            <a:headEnd/>
            <a:tailEnd/>
          </a:ln>
        </p:spPr>
        <p:txBody>
          <a:bodyPr/>
          <a:lstStyle/>
          <a:p>
            <a:endParaRPr lang="en-US"/>
          </a:p>
        </p:txBody>
      </p:sp>
      <p:sp>
        <p:nvSpPr>
          <p:cNvPr id="227357" name="Rectangle 29" descr="Large grid"/>
          <p:cNvSpPr>
            <a:spLocks noChangeArrowheads="1"/>
          </p:cNvSpPr>
          <p:nvPr/>
        </p:nvSpPr>
        <p:spPr bwMode="auto">
          <a:xfrm flipH="1">
            <a:off x="4787900" y="2205038"/>
            <a:ext cx="288925" cy="431800"/>
          </a:xfrm>
          <a:prstGeom prst="rect">
            <a:avLst/>
          </a:prstGeom>
          <a:pattFill prst="lgGrid">
            <a:fgClr>
              <a:srgbClr val="FF0066"/>
            </a:fgClr>
            <a:bgClr>
              <a:schemeClr val="bg1"/>
            </a:bgClr>
          </a:pattFill>
          <a:ln w="9525" algn="ctr">
            <a:solidFill>
              <a:srgbClr val="FF0066"/>
            </a:solidFill>
            <a:miter lim="800000"/>
            <a:headEnd/>
            <a:tailEnd/>
          </a:ln>
        </p:spPr>
        <p:txBody>
          <a:bodyPr wrap="none" anchor="ctr"/>
          <a:lstStyle/>
          <a:p>
            <a:endParaRPr lang="en-US"/>
          </a:p>
        </p:txBody>
      </p:sp>
      <p:sp>
        <p:nvSpPr>
          <p:cNvPr id="227365" name="Freeform 37"/>
          <p:cNvSpPr>
            <a:spLocks/>
          </p:cNvSpPr>
          <p:nvPr/>
        </p:nvSpPr>
        <p:spPr bwMode="auto">
          <a:xfrm>
            <a:off x="5003800" y="3789363"/>
            <a:ext cx="73025" cy="1511300"/>
          </a:xfrm>
          <a:custGeom>
            <a:avLst/>
            <a:gdLst>
              <a:gd name="T0" fmla="*/ 0 w 46"/>
              <a:gd name="T1" fmla="*/ 952 h 952"/>
              <a:gd name="T2" fmla="*/ 46 w 46"/>
              <a:gd name="T3" fmla="*/ 726 h 952"/>
              <a:gd name="T4" fmla="*/ 0 w 46"/>
              <a:gd name="T5" fmla="*/ 408 h 952"/>
              <a:gd name="T6" fmla="*/ 46 w 46"/>
              <a:gd name="T7" fmla="*/ 0 h 952"/>
              <a:gd name="T8" fmla="*/ 0 60000 65536"/>
              <a:gd name="T9" fmla="*/ 0 60000 65536"/>
              <a:gd name="T10" fmla="*/ 0 60000 65536"/>
              <a:gd name="T11" fmla="*/ 0 60000 65536"/>
              <a:gd name="T12" fmla="*/ 0 w 46"/>
              <a:gd name="T13" fmla="*/ 0 h 952"/>
              <a:gd name="T14" fmla="*/ 46 w 46"/>
              <a:gd name="T15" fmla="*/ 952 h 952"/>
            </a:gdLst>
            <a:ahLst/>
            <a:cxnLst>
              <a:cxn ang="T8">
                <a:pos x="T0" y="T1"/>
              </a:cxn>
              <a:cxn ang="T9">
                <a:pos x="T2" y="T3"/>
              </a:cxn>
              <a:cxn ang="T10">
                <a:pos x="T4" y="T5"/>
              </a:cxn>
              <a:cxn ang="T11">
                <a:pos x="T6" y="T7"/>
              </a:cxn>
            </a:cxnLst>
            <a:rect l="T12" t="T13" r="T14" b="T15"/>
            <a:pathLst>
              <a:path w="46" h="952">
                <a:moveTo>
                  <a:pt x="0" y="952"/>
                </a:moveTo>
                <a:cubicBezTo>
                  <a:pt x="23" y="884"/>
                  <a:pt x="46" y="817"/>
                  <a:pt x="46" y="726"/>
                </a:cubicBezTo>
                <a:cubicBezTo>
                  <a:pt x="46" y="635"/>
                  <a:pt x="0" y="529"/>
                  <a:pt x="0" y="408"/>
                </a:cubicBezTo>
                <a:cubicBezTo>
                  <a:pt x="0" y="287"/>
                  <a:pt x="23" y="143"/>
                  <a:pt x="46" y="0"/>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69" name="Freeform 41"/>
          <p:cNvSpPr>
            <a:spLocks/>
          </p:cNvSpPr>
          <p:nvPr/>
        </p:nvSpPr>
        <p:spPr bwMode="auto">
          <a:xfrm>
            <a:off x="5508625" y="2060575"/>
            <a:ext cx="587375" cy="1800225"/>
          </a:xfrm>
          <a:custGeom>
            <a:avLst/>
            <a:gdLst>
              <a:gd name="T0" fmla="*/ 370 w 370"/>
              <a:gd name="T1" fmla="*/ 0 h 1134"/>
              <a:gd name="T2" fmla="*/ 188 w 370"/>
              <a:gd name="T3" fmla="*/ 590 h 1134"/>
              <a:gd name="T4" fmla="*/ 188 w 370"/>
              <a:gd name="T5" fmla="*/ 953 h 1134"/>
              <a:gd name="T6" fmla="*/ 143 w 370"/>
              <a:gd name="T7" fmla="*/ 953 h 1134"/>
              <a:gd name="T8" fmla="*/ 52 w 370"/>
              <a:gd name="T9" fmla="*/ 998 h 1134"/>
              <a:gd name="T10" fmla="*/ 7 w 370"/>
              <a:gd name="T11" fmla="*/ 1089 h 1134"/>
              <a:gd name="T12" fmla="*/ 7 w 370"/>
              <a:gd name="T13" fmla="*/ 1134 h 1134"/>
              <a:gd name="T14" fmla="*/ 0 60000 65536"/>
              <a:gd name="T15" fmla="*/ 0 60000 65536"/>
              <a:gd name="T16" fmla="*/ 0 60000 65536"/>
              <a:gd name="T17" fmla="*/ 0 60000 65536"/>
              <a:gd name="T18" fmla="*/ 0 60000 65536"/>
              <a:gd name="T19" fmla="*/ 0 60000 65536"/>
              <a:gd name="T20" fmla="*/ 0 60000 65536"/>
              <a:gd name="T21" fmla="*/ 0 w 370"/>
              <a:gd name="T22" fmla="*/ 0 h 1134"/>
              <a:gd name="T23" fmla="*/ 370 w 370"/>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 h="1134">
                <a:moveTo>
                  <a:pt x="370" y="0"/>
                </a:moveTo>
                <a:cubicBezTo>
                  <a:pt x="294" y="215"/>
                  <a:pt x="218" y="431"/>
                  <a:pt x="188" y="590"/>
                </a:cubicBezTo>
                <a:cubicBezTo>
                  <a:pt x="158" y="749"/>
                  <a:pt x="195" y="892"/>
                  <a:pt x="188" y="953"/>
                </a:cubicBezTo>
                <a:cubicBezTo>
                  <a:pt x="181" y="1014"/>
                  <a:pt x="166" y="946"/>
                  <a:pt x="143" y="953"/>
                </a:cubicBezTo>
                <a:cubicBezTo>
                  <a:pt x="120" y="960"/>
                  <a:pt x="75" y="975"/>
                  <a:pt x="52" y="998"/>
                </a:cubicBezTo>
                <a:cubicBezTo>
                  <a:pt x="29" y="1021"/>
                  <a:pt x="14" y="1066"/>
                  <a:pt x="7" y="1089"/>
                </a:cubicBezTo>
                <a:cubicBezTo>
                  <a:pt x="0" y="1112"/>
                  <a:pt x="3" y="1123"/>
                  <a:pt x="7" y="1134"/>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70" name="Freeform 42"/>
          <p:cNvSpPr>
            <a:spLocks/>
          </p:cNvSpPr>
          <p:nvPr/>
        </p:nvSpPr>
        <p:spPr bwMode="auto">
          <a:xfrm>
            <a:off x="6300788" y="2060575"/>
            <a:ext cx="215900" cy="863600"/>
          </a:xfrm>
          <a:custGeom>
            <a:avLst/>
            <a:gdLst>
              <a:gd name="T0" fmla="*/ 136 w 136"/>
              <a:gd name="T1" fmla="*/ 0 h 544"/>
              <a:gd name="T2" fmla="*/ 0 w 136"/>
              <a:gd name="T3" fmla="*/ 544 h 544"/>
              <a:gd name="T4" fmla="*/ 0 60000 65536"/>
              <a:gd name="T5" fmla="*/ 0 60000 65536"/>
              <a:gd name="T6" fmla="*/ 0 w 136"/>
              <a:gd name="T7" fmla="*/ 0 h 544"/>
              <a:gd name="T8" fmla="*/ 136 w 136"/>
              <a:gd name="T9" fmla="*/ 544 h 544"/>
            </a:gdLst>
            <a:ahLst/>
            <a:cxnLst>
              <a:cxn ang="T4">
                <a:pos x="T0" y="T1"/>
              </a:cxn>
              <a:cxn ang="T5">
                <a:pos x="T2" y="T3"/>
              </a:cxn>
            </a:cxnLst>
            <a:rect l="T6" t="T7" r="T8" b="T9"/>
            <a:pathLst>
              <a:path w="136" h="544">
                <a:moveTo>
                  <a:pt x="136" y="0"/>
                </a:moveTo>
                <a:cubicBezTo>
                  <a:pt x="79" y="226"/>
                  <a:pt x="23" y="453"/>
                  <a:pt x="0" y="544"/>
                </a:cubicBezTo>
              </a:path>
            </a:pathLst>
          </a:custGeom>
          <a:noFill/>
          <a:ln w="38100" cap="flat" cmpd="sng">
            <a:solidFill>
              <a:srgbClr val="0000CC"/>
            </a:solidFill>
            <a:prstDash val="sysDot"/>
            <a:round/>
            <a:headEnd type="none" w="med" len="med"/>
            <a:tailEnd type="none" w="med" len="med"/>
          </a:ln>
        </p:spPr>
        <p:txBody>
          <a:bodyPr/>
          <a:lstStyle/>
          <a:p>
            <a:endParaRPr lang="en-US"/>
          </a:p>
        </p:txBody>
      </p:sp>
      <p:sp>
        <p:nvSpPr>
          <p:cNvPr id="227350" name="Freeform 22" descr="Wide upward diagonal"/>
          <p:cNvSpPr>
            <a:spLocks/>
          </p:cNvSpPr>
          <p:nvPr/>
        </p:nvSpPr>
        <p:spPr bwMode="auto">
          <a:xfrm>
            <a:off x="5364163" y="2276475"/>
            <a:ext cx="2376487" cy="1584325"/>
          </a:xfrm>
          <a:custGeom>
            <a:avLst/>
            <a:gdLst>
              <a:gd name="T0" fmla="*/ 1497 w 1497"/>
              <a:gd name="T1" fmla="*/ 318 h 998"/>
              <a:gd name="T2" fmla="*/ 1134 w 1497"/>
              <a:gd name="T3" fmla="*/ 272 h 998"/>
              <a:gd name="T4" fmla="*/ 1160 w 1497"/>
              <a:gd name="T5" fmla="*/ 159 h 998"/>
              <a:gd name="T6" fmla="*/ 953 w 1497"/>
              <a:gd name="T7" fmla="*/ 136 h 998"/>
              <a:gd name="T8" fmla="*/ 986 w 1497"/>
              <a:gd name="T9" fmla="*/ 87 h 998"/>
              <a:gd name="T10" fmla="*/ 680 w 1497"/>
              <a:gd name="T11" fmla="*/ 46 h 998"/>
              <a:gd name="T12" fmla="*/ 677 w 1497"/>
              <a:gd name="T13" fmla="*/ 66 h 998"/>
              <a:gd name="T14" fmla="*/ 363 w 1497"/>
              <a:gd name="T15" fmla="*/ 0 h 998"/>
              <a:gd name="T16" fmla="*/ 272 w 1497"/>
              <a:gd name="T17" fmla="*/ 272 h 998"/>
              <a:gd name="T18" fmla="*/ 91 w 1497"/>
              <a:gd name="T19" fmla="*/ 227 h 998"/>
              <a:gd name="T20" fmla="*/ 0 w 1497"/>
              <a:gd name="T21" fmla="*/ 499 h 998"/>
              <a:gd name="T22" fmla="*/ 272 w 1497"/>
              <a:gd name="T23" fmla="*/ 454 h 998"/>
              <a:gd name="T24" fmla="*/ 281 w 1497"/>
              <a:gd name="T25" fmla="*/ 804 h 998"/>
              <a:gd name="T26" fmla="*/ 181 w 1497"/>
              <a:gd name="T27" fmla="*/ 817 h 998"/>
              <a:gd name="T28" fmla="*/ 136 w 1497"/>
              <a:gd name="T29" fmla="*/ 907 h 998"/>
              <a:gd name="T30" fmla="*/ 136 w 1497"/>
              <a:gd name="T31" fmla="*/ 998 h 998"/>
              <a:gd name="T32" fmla="*/ 544 w 1497"/>
              <a:gd name="T33" fmla="*/ 998 h 998"/>
              <a:gd name="T34" fmla="*/ 680 w 1497"/>
              <a:gd name="T35" fmla="*/ 771 h 998"/>
              <a:gd name="T36" fmla="*/ 1089 w 1497"/>
              <a:gd name="T37" fmla="*/ 771 h 998"/>
              <a:gd name="T38" fmla="*/ 1134 w 1497"/>
              <a:gd name="T39" fmla="*/ 771 h 998"/>
              <a:gd name="T40" fmla="*/ 1179 w 1497"/>
              <a:gd name="T41" fmla="*/ 817 h 998"/>
              <a:gd name="T42" fmla="*/ 1134 w 1497"/>
              <a:gd name="T43" fmla="*/ 862 h 998"/>
              <a:gd name="T44" fmla="*/ 1134 w 1497"/>
              <a:gd name="T45" fmla="*/ 998 h 998"/>
              <a:gd name="T46" fmla="*/ 1225 w 1497"/>
              <a:gd name="T47" fmla="*/ 998 h 998"/>
              <a:gd name="T48" fmla="*/ 1497 w 1497"/>
              <a:gd name="T49" fmla="*/ 318 h 99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97"/>
              <a:gd name="T76" fmla="*/ 0 h 998"/>
              <a:gd name="T77" fmla="*/ 1497 w 1497"/>
              <a:gd name="T78" fmla="*/ 998 h 99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97" h="998">
                <a:moveTo>
                  <a:pt x="1497" y="318"/>
                </a:moveTo>
                <a:lnTo>
                  <a:pt x="1134" y="272"/>
                </a:lnTo>
                <a:lnTo>
                  <a:pt x="1160" y="159"/>
                </a:lnTo>
                <a:lnTo>
                  <a:pt x="953" y="136"/>
                </a:lnTo>
                <a:lnTo>
                  <a:pt x="986" y="87"/>
                </a:lnTo>
                <a:lnTo>
                  <a:pt x="680" y="46"/>
                </a:lnTo>
                <a:lnTo>
                  <a:pt x="677" y="66"/>
                </a:lnTo>
                <a:lnTo>
                  <a:pt x="363" y="0"/>
                </a:lnTo>
                <a:lnTo>
                  <a:pt x="272" y="272"/>
                </a:lnTo>
                <a:lnTo>
                  <a:pt x="91" y="227"/>
                </a:lnTo>
                <a:lnTo>
                  <a:pt x="0" y="499"/>
                </a:lnTo>
                <a:lnTo>
                  <a:pt x="272" y="454"/>
                </a:lnTo>
                <a:lnTo>
                  <a:pt x="281" y="804"/>
                </a:lnTo>
                <a:lnTo>
                  <a:pt x="181" y="817"/>
                </a:lnTo>
                <a:lnTo>
                  <a:pt x="136" y="907"/>
                </a:lnTo>
                <a:lnTo>
                  <a:pt x="136" y="998"/>
                </a:lnTo>
                <a:lnTo>
                  <a:pt x="544" y="998"/>
                </a:lnTo>
                <a:lnTo>
                  <a:pt x="680" y="771"/>
                </a:lnTo>
                <a:lnTo>
                  <a:pt x="1089" y="771"/>
                </a:lnTo>
                <a:lnTo>
                  <a:pt x="1134" y="771"/>
                </a:lnTo>
                <a:lnTo>
                  <a:pt x="1179" y="817"/>
                </a:lnTo>
                <a:lnTo>
                  <a:pt x="1134" y="862"/>
                </a:lnTo>
                <a:lnTo>
                  <a:pt x="1134" y="998"/>
                </a:lnTo>
                <a:lnTo>
                  <a:pt x="1225" y="998"/>
                </a:lnTo>
                <a:lnTo>
                  <a:pt x="1497" y="318"/>
                </a:lnTo>
                <a:close/>
              </a:path>
            </a:pathLst>
          </a:custGeom>
          <a:pattFill prst="wdUpDiag">
            <a:fgClr>
              <a:srgbClr val="009900"/>
            </a:fgClr>
            <a:bgClr>
              <a:schemeClr val="bg1"/>
            </a:bgClr>
          </a:pattFill>
          <a:ln w="9525" cap="flat">
            <a:solidFill>
              <a:srgbClr val="009900"/>
            </a:solidFill>
            <a:prstDash val="dash"/>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grpId="1" nodeType="after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7339"/>
                                        </p:tgtEl>
                                        <p:attrNameLst>
                                          <p:attrName>style.visibility</p:attrName>
                                        </p:attrNameLst>
                                      </p:cBhvr>
                                      <p:to>
                                        <p:strVal val="visible"/>
                                      </p:to>
                                    </p:set>
                                    <p:animEffect transition="in" filter="wipe(down)">
                                      <p:cBhvr>
                                        <p:cTn id="17" dur="500"/>
                                        <p:tgtEl>
                                          <p:spTgt spid="227339"/>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27337"/>
                                        </p:tgtEl>
                                        <p:attrNameLst>
                                          <p:attrName>style.visibility</p:attrName>
                                        </p:attrNameLst>
                                      </p:cBhvr>
                                      <p:to>
                                        <p:strVal val="visible"/>
                                      </p:to>
                                    </p:set>
                                    <p:animEffect transition="in" filter="wipe(down)">
                                      <p:cBhvr>
                                        <p:cTn id="21" dur="500"/>
                                        <p:tgtEl>
                                          <p:spTgt spid="227337"/>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227335"/>
                                        </p:tgtEl>
                                        <p:attrNameLst>
                                          <p:attrName>style.visibility</p:attrName>
                                        </p:attrNameLst>
                                      </p:cBhvr>
                                      <p:to>
                                        <p:strVal val="visible"/>
                                      </p:to>
                                    </p:set>
                                    <p:animEffect transition="in" filter="wipe(down)">
                                      <p:cBhvr>
                                        <p:cTn id="25" dur="500"/>
                                        <p:tgtEl>
                                          <p:spTgt spid="227335"/>
                                        </p:tgtEl>
                                      </p:cBhvr>
                                    </p:animEffect>
                                  </p:childTnLst>
                                </p:cTn>
                              </p:par>
                            </p:childTnLst>
                          </p:cTn>
                        </p:par>
                        <p:par>
                          <p:cTn id="26" fill="hold">
                            <p:stCondLst>
                              <p:cond delay="1500"/>
                            </p:stCondLst>
                            <p:childTnLst>
                              <p:par>
                                <p:cTn id="27" presetID="22" presetClass="entr" presetSubtype="4" fill="hold" grpId="1" nodeType="afterEffect">
                                  <p:stCondLst>
                                    <p:cond delay="0"/>
                                  </p:stCondLst>
                                  <p:childTnLst>
                                    <p:set>
                                      <p:cBhvr>
                                        <p:cTn id="28" dur="1" fill="hold">
                                          <p:stCondLst>
                                            <p:cond delay="0"/>
                                          </p:stCondLst>
                                        </p:cTn>
                                        <p:tgtEl>
                                          <p:spTgt spid="227339"/>
                                        </p:tgtEl>
                                        <p:attrNameLst>
                                          <p:attrName>style.visibility</p:attrName>
                                        </p:attrNameLst>
                                      </p:cBhvr>
                                      <p:to>
                                        <p:strVal val="visible"/>
                                      </p:to>
                                    </p:set>
                                    <p:animEffect transition="in" filter="wipe(down)">
                                      <p:cBhvr>
                                        <p:cTn id="29" dur="500"/>
                                        <p:tgtEl>
                                          <p:spTgt spid="227339"/>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227340"/>
                                        </p:tgtEl>
                                        <p:attrNameLst>
                                          <p:attrName>style.visibility</p:attrName>
                                        </p:attrNameLst>
                                      </p:cBhvr>
                                      <p:to>
                                        <p:strVal val="visible"/>
                                      </p:to>
                                    </p:set>
                                    <p:animEffect transition="in" filter="wipe(down)">
                                      <p:cBhvr>
                                        <p:cTn id="33" dur="500"/>
                                        <p:tgtEl>
                                          <p:spTgt spid="2273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27343"/>
                                        </p:tgtEl>
                                        <p:attrNameLst>
                                          <p:attrName>style.visibility</p:attrName>
                                        </p:attrNameLst>
                                      </p:cBhvr>
                                      <p:to>
                                        <p:strVal val="visible"/>
                                      </p:to>
                                    </p:set>
                                    <p:animEffect transition="in" filter="wipe(down)">
                                      <p:cBhvr>
                                        <p:cTn id="38" dur="500"/>
                                        <p:tgtEl>
                                          <p:spTgt spid="227343"/>
                                        </p:tgtEl>
                                      </p:cBhvr>
                                    </p:animEffec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227344"/>
                                        </p:tgtEl>
                                        <p:attrNameLst>
                                          <p:attrName>style.visibility</p:attrName>
                                        </p:attrNameLst>
                                      </p:cBhvr>
                                      <p:to>
                                        <p:strVal val="visible"/>
                                      </p:to>
                                    </p:set>
                                    <p:animEffect transition="in" filter="wipe(down)">
                                      <p:cBhvr>
                                        <p:cTn id="42" dur="500"/>
                                        <p:tgtEl>
                                          <p:spTgt spid="227344"/>
                                        </p:tgtEl>
                                      </p:cBhvr>
                                    </p:animEffect>
                                  </p:childTnLst>
                                </p:cTn>
                              </p:par>
                            </p:childTnLst>
                          </p:cTn>
                        </p:par>
                        <p:par>
                          <p:cTn id="43" fill="hold">
                            <p:stCondLst>
                              <p:cond delay="1000"/>
                            </p:stCondLst>
                            <p:childTnLst>
                              <p:par>
                                <p:cTn id="44" presetID="22" presetClass="entr" presetSubtype="4" fill="hold" grpId="0" nodeType="afterEffect">
                                  <p:stCondLst>
                                    <p:cond delay="0"/>
                                  </p:stCondLst>
                                  <p:childTnLst>
                                    <p:set>
                                      <p:cBhvr>
                                        <p:cTn id="45" dur="1" fill="hold">
                                          <p:stCondLst>
                                            <p:cond delay="0"/>
                                          </p:stCondLst>
                                        </p:cTn>
                                        <p:tgtEl>
                                          <p:spTgt spid="227369"/>
                                        </p:tgtEl>
                                        <p:attrNameLst>
                                          <p:attrName>style.visibility</p:attrName>
                                        </p:attrNameLst>
                                      </p:cBhvr>
                                      <p:to>
                                        <p:strVal val="visible"/>
                                      </p:to>
                                    </p:set>
                                    <p:animEffect transition="in" filter="wipe(down)">
                                      <p:cBhvr>
                                        <p:cTn id="46" dur="500"/>
                                        <p:tgtEl>
                                          <p:spTgt spid="227369"/>
                                        </p:tgtEl>
                                      </p:cBhvr>
                                    </p:animEffect>
                                  </p:childTnLst>
                                </p:cTn>
                              </p:par>
                            </p:childTnLst>
                          </p:cTn>
                        </p:par>
                        <p:par>
                          <p:cTn id="47" fill="hold">
                            <p:stCondLst>
                              <p:cond delay="1500"/>
                            </p:stCondLst>
                            <p:childTnLst>
                              <p:par>
                                <p:cTn id="48" presetID="22" presetClass="entr" presetSubtype="4" fill="hold" grpId="0" nodeType="afterEffect">
                                  <p:stCondLst>
                                    <p:cond delay="0"/>
                                  </p:stCondLst>
                                  <p:childTnLst>
                                    <p:set>
                                      <p:cBhvr>
                                        <p:cTn id="49" dur="1" fill="hold">
                                          <p:stCondLst>
                                            <p:cond delay="0"/>
                                          </p:stCondLst>
                                        </p:cTn>
                                        <p:tgtEl>
                                          <p:spTgt spid="227346"/>
                                        </p:tgtEl>
                                        <p:attrNameLst>
                                          <p:attrName>style.visibility</p:attrName>
                                        </p:attrNameLst>
                                      </p:cBhvr>
                                      <p:to>
                                        <p:strVal val="visible"/>
                                      </p:to>
                                    </p:set>
                                    <p:animEffect transition="in" filter="wipe(down)">
                                      <p:cBhvr>
                                        <p:cTn id="50" dur="500"/>
                                        <p:tgtEl>
                                          <p:spTgt spid="227346"/>
                                        </p:tgtEl>
                                      </p:cBhvr>
                                    </p:animEffect>
                                  </p:childTnLst>
                                </p:cTn>
                              </p:par>
                            </p:childTnLst>
                          </p:cTn>
                        </p:par>
                        <p:par>
                          <p:cTn id="51" fill="hold">
                            <p:stCondLst>
                              <p:cond delay="2000"/>
                            </p:stCondLst>
                            <p:childTnLst>
                              <p:par>
                                <p:cTn id="52" presetID="22" presetClass="entr" presetSubtype="4" fill="hold" grpId="0" nodeType="afterEffect">
                                  <p:stCondLst>
                                    <p:cond delay="0"/>
                                  </p:stCondLst>
                                  <p:childTnLst>
                                    <p:set>
                                      <p:cBhvr>
                                        <p:cTn id="53" dur="1" fill="hold">
                                          <p:stCondLst>
                                            <p:cond delay="0"/>
                                          </p:stCondLst>
                                        </p:cTn>
                                        <p:tgtEl>
                                          <p:spTgt spid="227362"/>
                                        </p:tgtEl>
                                        <p:attrNameLst>
                                          <p:attrName>style.visibility</p:attrName>
                                        </p:attrNameLst>
                                      </p:cBhvr>
                                      <p:to>
                                        <p:strVal val="visible"/>
                                      </p:to>
                                    </p:set>
                                    <p:animEffect transition="in" filter="wipe(down)">
                                      <p:cBhvr>
                                        <p:cTn id="54" dur="500"/>
                                        <p:tgtEl>
                                          <p:spTgt spid="227362"/>
                                        </p:tgtEl>
                                      </p:cBhvr>
                                    </p:animEffect>
                                  </p:childTnLst>
                                </p:cTn>
                              </p:par>
                            </p:childTnLst>
                          </p:cTn>
                        </p:par>
                        <p:par>
                          <p:cTn id="55" fill="hold">
                            <p:stCondLst>
                              <p:cond delay="2500"/>
                            </p:stCondLst>
                            <p:childTnLst>
                              <p:par>
                                <p:cTn id="56" presetID="22" presetClass="entr" presetSubtype="4" fill="hold" grpId="0" nodeType="afterEffect">
                                  <p:stCondLst>
                                    <p:cond delay="0"/>
                                  </p:stCondLst>
                                  <p:childTnLst>
                                    <p:set>
                                      <p:cBhvr>
                                        <p:cTn id="57" dur="1" fill="hold">
                                          <p:stCondLst>
                                            <p:cond delay="0"/>
                                          </p:stCondLst>
                                        </p:cTn>
                                        <p:tgtEl>
                                          <p:spTgt spid="227370"/>
                                        </p:tgtEl>
                                        <p:attrNameLst>
                                          <p:attrName>style.visibility</p:attrName>
                                        </p:attrNameLst>
                                      </p:cBhvr>
                                      <p:to>
                                        <p:strVal val="visible"/>
                                      </p:to>
                                    </p:set>
                                    <p:animEffect transition="in" filter="wipe(down)">
                                      <p:cBhvr>
                                        <p:cTn id="58" dur="500"/>
                                        <p:tgtEl>
                                          <p:spTgt spid="227370"/>
                                        </p:tgtEl>
                                      </p:cBhvr>
                                    </p:animEffect>
                                  </p:childTnLst>
                                </p:cTn>
                              </p:par>
                            </p:childTnLst>
                          </p:cTn>
                        </p:par>
                        <p:par>
                          <p:cTn id="59" fill="hold">
                            <p:stCondLst>
                              <p:cond delay="3000"/>
                            </p:stCondLst>
                            <p:childTnLst>
                              <p:par>
                                <p:cTn id="60" presetID="22" presetClass="entr" presetSubtype="4" fill="hold" grpId="0" nodeType="afterEffect">
                                  <p:stCondLst>
                                    <p:cond delay="0"/>
                                  </p:stCondLst>
                                  <p:childTnLst>
                                    <p:set>
                                      <p:cBhvr>
                                        <p:cTn id="61" dur="1" fill="hold">
                                          <p:stCondLst>
                                            <p:cond delay="0"/>
                                          </p:stCondLst>
                                        </p:cTn>
                                        <p:tgtEl>
                                          <p:spTgt spid="227347"/>
                                        </p:tgtEl>
                                        <p:attrNameLst>
                                          <p:attrName>style.visibility</p:attrName>
                                        </p:attrNameLst>
                                      </p:cBhvr>
                                      <p:to>
                                        <p:strVal val="visible"/>
                                      </p:to>
                                    </p:set>
                                    <p:animEffect transition="in" filter="wipe(down)">
                                      <p:cBhvr>
                                        <p:cTn id="62" dur="500"/>
                                        <p:tgtEl>
                                          <p:spTgt spid="227347"/>
                                        </p:tgtEl>
                                      </p:cBhvr>
                                    </p:animEffect>
                                  </p:childTnLst>
                                </p:cTn>
                              </p:par>
                            </p:childTnLst>
                          </p:cTn>
                        </p:par>
                        <p:par>
                          <p:cTn id="63" fill="hold">
                            <p:stCondLst>
                              <p:cond delay="3500"/>
                            </p:stCondLst>
                            <p:childTnLst>
                              <p:par>
                                <p:cTn id="64" presetID="22" presetClass="entr" presetSubtype="4" fill="hold" grpId="0" nodeType="afterEffect">
                                  <p:stCondLst>
                                    <p:cond delay="0"/>
                                  </p:stCondLst>
                                  <p:childTnLst>
                                    <p:set>
                                      <p:cBhvr>
                                        <p:cTn id="65" dur="1" fill="hold">
                                          <p:stCondLst>
                                            <p:cond delay="0"/>
                                          </p:stCondLst>
                                        </p:cTn>
                                        <p:tgtEl>
                                          <p:spTgt spid="227363"/>
                                        </p:tgtEl>
                                        <p:attrNameLst>
                                          <p:attrName>style.visibility</p:attrName>
                                        </p:attrNameLst>
                                      </p:cBhvr>
                                      <p:to>
                                        <p:strVal val="visible"/>
                                      </p:to>
                                    </p:set>
                                    <p:animEffect transition="in" filter="wipe(down)">
                                      <p:cBhvr>
                                        <p:cTn id="66" dur="500"/>
                                        <p:tgtEl>
                                          <p:spTgt spid="227363"/>
                                        </p:tgtEl>
                                      </p:cBhvr>
                                    </p:animEffect>
                                  </p:childTnLst>
                                </p:cTn>
                              </p:par>
                            </p:childTnLst>
                          </p:cTn>
                        </p:par>
                        <p:par>
                          <p:cTn id="67" fill="hold">
                            <p:stCondLst>
                              <p:cond delay="4000"/>
                            </p:stCondLst>
                            <p:childTnLst>
                              <p:par>
                                <p:cTn id="68" presetID="22" presetClass="entr" presetSubtype="4" fill="hold" grpId="0" nodeType="afterEffect">
                                  <p:stCondLst>
                                    <p:cond delay="0"/>
                                  </p:stCondLst>
                                  <p:childTnLst>
                                    <p:set>
                                      <p:cBhvr>
                                        <p:cTn id="69" dur="1" fill="hold">
                                          <p:stCondLst>
                                            <p:cond delay="0"/>
                                          </p:stCondLst>
                                        </p:cTn>
                                        <p:tgtEl>
                                          <p:spTgt spid="227348"/>
                                        </p:tgtEl>
                                        <p:attrNameLst>
                                          <p:attrName>style.visibility</p:attrName>
                                        </p:attrNameLst>
                                      </p:cBhvr>
                                      <p:to>
                                        <p:strVal val="visible"/>
                                      </p:to>
                                    </p:set>
                                    <p:animEffect transition="in" filter="wipe(down)">
                                      <p:cBhvr>
                                        <p:cTn id="70" dur="500"/>
                                        <p:tgtEl>
                                          <p:spTgt spid="227348"/>
                                        </p:tgtEl>
                                      </p:cBhvr>
                                    </p:animEffect>
                                  </p:childTnLst>
                                </p:cTn>
                              </p:par>
                            </p:childTnLst>
                          </p:cTn>
                        </p:par>
                        <p:par>
                          <p:cTn id="71" fill="hold">
                            <p:stCondLst>
                              <p:cond delay="4500"/>
                            </p:stCondLst>
                            <p:childTnLst>
                              <p:par>
                                <p:cTn id="72" presetID="22" presetClass="entr" presetSubtype="4" fill="hold" grpId="0" nodeType="afterEffect">
                                  <p:stCondLst>
                                    <p:cond delay="0"/>
                                  </p:stCondLst>
                                  <p:childTnLst>
                                    <p:set>
                                      <p:cBhvr>
                                        <p:cTn id="73" dur="1" fill="hold">
                                          <p:stCondLst>
                                            <p:cond delay="0"/>
                                          </p:stCondLst>
                                        </p:cTn>
                                        <p:tgtEl>
                                          <p:spTgt spid="227365"/>
                                        </p:tgtEl>
                                        <p:attrNameLst>
                                          <p:attrName>style.visibility</p:attrName>
                                        </p:attrNameLst>
                                      </p:cBhvr>
                                      <p:to>
                                        <p:strVal val="visible"/>
                                      </p:to>
                                    </p:set>
                                    <p:animEffect transition="in" filter="wipe(down)">
                                      <p:cBhvr>
                                        <p:cTn id="74" dur="500"/>
                                        <p:tgtEl>
                                          <p:spTgt spid="2273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27356"/>
                                        </p:tgtEl>
                                        <p:attrNameLst>
                                          <p:attrName>style.visibility</p:attrName>
                                        </p:attrNameLst>
                                      </p:cBhvr>
                                      <p:to>
                                        <p:strVal val="visible"/>
                                      </p:to>
                                    </p:set>
                                    <p:animEffect transition="in" filter="wipe(down)">
                                      <p:cBhvr>
                                        <p:cTn id="79" dur="2000"/>
                                        <p:tgtEl>
                                          <p:spTgt spid="227356"/>
                                        </p:tgtEl>
                                      </p:cBhvr>
                                    </p:animEffect>
                                  </p:childTnLst>
                                </p:cTn>
                              </p:par>
                            </p:childTnLst>
                          </p:cTn>
                        </p:par>
                        <p:par>
                          <p:cTn id="80" fill="hold">
                            <p:stCondLst>
                              <p:cond delay="2000"/>
                            </p:stCondLst>
                            <p:childTnLst>
                              <p:par>
                                <p:cTn id="81" presetID="26" presetClass="emph" presetSubtype="0" fill="hold" grpId="1" nodeType="afterEffect">
                                  <p:stCondLst>
                                    <p:cond delay="0"/>
                                  </p:stCondLst>
                                  <p:childTnLst>
                                    <p:animEffect transition="out" filter="fade">
                                      <p:cBhvr>
                                        <p:cTn id="82" dur="500" tmFilter="0, 0; .2, .5; .8, .5; 1, 0"/>
                                        <p:tgtEl>
                                          <p:spTgt spid="227356"/>
                                        </p:tgtEl>
                                      </p:cBhvr>
                                    </p:animEffect>
                                    <p:animScale>
                                      <p:cBhvr>
                                        <p:cTn id="83" dur="250" autoRev="1" fill="hold"/>
                                        <p:tgtEl>
                                          <p:spTgt spid="227356"/>
                                        </p:tgtEl>
                                      </p:cBhvr>
                                      <p:by x="105000" y="105000"/>
                                    </p:animScale>
                                  </p:childTnLst>
                                </p:cTn>
                              </p:par>
                            </p:childTnLst>
                          </p:cTn>
                        </p:par>
                        <p:par>
                          <p:cTn id="84" fill="hold">
                            <p:stCondLst>
                              <p:cond delay="2500"/>
                            </p:stCondLst>
                            <p:childTnLst>
                              <p:par>
                                <p:cTn id="85" presetID="26" presetClass="emph" presetSubtype="0" fill="hold" grpId="2" nodeType="afterEffect">
                                  <p:stCondLst>
                                    <p:cond delay="0"/>
                                  </p:stCondLst>
                                  <p:childTnLst>
                                    <p:animEffect transition="out" filter="fade">
                                      <p:cBhvr>
                                        <p:cTn id="86" dur="500" tmFilter="0, 0; .2, .5; .8, .5; 1, 0"/>
                                        <p:tgtEl>
                                          <p:spTgt spid="227356"/>
                                        </p:tgtEl>
                                      </p:cBhvr>
                                    </p:animEffect>
                                    <p:animScale>
                                      <p:cBhvr>
                                        <p:cTn id="87" dur="250" autoRev="1" fill="hold"/>
                                        <p:tgtEl>
                                          <p:spTgt spid="227356"/>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27350"/>
                                        </p:tgtEl>
                                        <p:attrNameLst>
                                          <p:attrName>style.visibility</p:attrName>
                                        </p:attrNameLst>
                                      </p:cBhvr>
                                      <p:to>
                                        <p:strVal val="visible"/>
                                      </p:to>
                                    </p:set>
                                    <p:animEffect transition="in" filter="wipe(down)">
                                      <p:cBhvr>
                                        <p:cTn id="92" dur="500"/>
                                        <p:tgtEl>
                                          <p:spTgt spid="227350"/>
                                        </p:tgtEl>
                                      </p:cBhvr>
                                    </p:animEffect>
                                  </p:childTnLst>
                                </p:cTn>
                              </p:par>
                            </p:childTnLst>
                          </p:cTn>
                        </p:par>
                        <p:par>
                          <p:cTn id="93" fill="hold">
                            <p:stCondLst>
                              <p:cond delay="500"/>
                            </p:stCondLst>
                            <p:childTnLst>
                              <p:par>
                                <p:cTn id="94" presetID="26" presetClass="emph" presetSubtype="0" fill="hold" grpId="1" nodeType="afterEffect">
                                  <p:stCondLst>
                                    <p:cond delay="0"/>
                                  </p:stCondLst>
                                  <p:childTnLst>
                                    <p:animEffect transition="out" filter="fade">
                                      <p:cBhvr>
                                        <p:cTn id="95" dur="500" tmFilter="0, 0; .2, .5; .8, .5; 1, 0"/>
                                        <p:tgtEl>
                                          <p:spTgt spid="227350"/>
                                        </p:tgtEl>
                                      </p:cBhvr>
                                    </p:animEffect>
                                    <p:animScale>
                                      <p:cBhvr>
                                        <p:cTn id="96" dur="250" autoRev="1" fill="hold"/>
                                        <p:tgtEl>
                                          <p:spTgt spid="227350"/>
                                        </p:tgtEl>
                                      </p:cBhvr>
                                      <p:by x="105000" y="105000"/>
                                    </p:animScale>
                                  </p:childTnLst>
                                </p:cTn>
                              </p:par>
                            </p:childTnLst>
                          </p:cTn>
                        </p:par>
                        <p:par>
                          <p:cTn id="97" fill="hold">
                            <p:stCondLst>
                              <p:cond delay="1000"/>
                            </p:stCondLst>
                            <p:childTnLst>
                              <p:par>
                                <p:cTn id="98" presetID="10" presetClass="exit" presetSubtype="0" fill="hold" grpId="2" nodeType="afterEffect">
                                  <p:stCondLst>
                                    <p:cond delay="0"/>
                                  </p:stCondLst>
                                  <p:childTnLst>
                                    <p:animEffect transition="out" filter="fade">
                                      <p:cBhvr>
                                        <p:cTn id="99" dur="2000"/>
                                        <p:tgtEl>
                                          <p:spTgt spid="227350"/>
                                        </p:tgtEl>
                                      </p:cBhvr>
                                    </p:animEffect>
                                    <p:set>
                                      <p:cBhvr>
                                        <p:cTn id="100" dur="1" fill="hold">
                                          <p:stCondLst>
                                            <p:cond delay="1999"/>
                                          </p:stCondLst>
                                        </p:cTn>
                                        <p:tgtEl>
                                          <p:spTgt spid="22735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7351"/>
                                        </p:tgtEl>
                                        <p:attrNameLst>
                                          <p:attrName>style.visibility</p:attrName>
                                        </p:attrNameLst>
                                      </p:cBhvr>
                                      <p:to>
                                        <p:strVal val="visible"/>
                                      </p:to>
                                    </p:set>
                                    <p:animEffect transition="in" filter="fade">
                                      <p:cBhvr>
                                        <p:cTn id="105" dur="1000"/>
                                        <p:tgtEl>
                                          <p:spTgt spid="227351"/>
                                        </p:tgtEl>
                                      </p:cBhvr>
                                    </p:animEffect>
                                  </p:childTnLst>
                                </p:cTn>
                              </p:par>
                            </p:childTnLst>
                          </p:cTn>
                        </p:par>
                        <p:par>
                          <p:cTn id="106" fill="hold">
                            <p:stCondLst>
                              <p:cond delay="1000"/>
                            </p:stCondLst>
                            <p:childTnLst>
                              <p:par>
                                <p:cTn id="107" presetID="21" presetClass="exit" presetSubtype="4" fill="hold" grpId="1" nodeType="afterEffect">
                                  <p:stCondLst>
                                    <p:cond delay="0"/>
                                  </p:stCondLst>
                                  <p:childTnLst>
                                    <p:animEffect transition="out" filter="wheel(4)">
                                      <p:cBhvr>
                                        <p:cTn id="108" dur="1000"/>
                                        <p:tgtEl>
                                          <p:spTgt spid="227351"/>
                                        </p:tgtEl>
                                      </p:cBhvr>
                                    </p:animEffect>
                                    <p:set>
                                      <p:cBhvr>
                                        <p:cTn id="109" dur="1" fill="hold">
                                          <p:stCondLst>
                                            <p:cond delay="999"/>
                                          </p:stCondLst>
                                        </p:cTn>
                                        <p:tgtEl>
                                          <p:spTgt spid="22735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27354"/>
                                        </p:tgtEl>
                                        <p:attrNameLst>
                                          <p:attrName>style.visibility</p:attrName>
                                        </p:attrNameLst>
                                      </p:cBhvr>
                                      <p:to>
                                        <p:strVal val="visible"/>
                                      </p:to>
                                    </p:set>
                                    <p:animEffect transition="in" filter="fade">
                                      <p:cBhvr>
                                        <p:cTn id="114" dur="1000"/>
                                        <p:tgtEl>
                                          <p:spTgt spid="227354"/>
                                        </p:tgtEl>
                                      </p:cBhvr>
                                    </p:animEffect>
                                  </p:childTnLst>
                                </p:cTn>
                              </p:par>
                            </p:childTnLst>
                          </p:cTn>
                        </p:par>
                        <p:par>
                          <p:cTn id="115" fill="hold">
                            <p:stCondLst>
                              <p:cond delay="1000"/>
                            </p:stCondLst>
                            <p:childTnLst>
                              <p:par>
                                <p:cTn id="116" presetID="21" presetClass="exit" presetSubtype="4" fill="hold" grpId="1" nodeType="afterEffect">
                                  <p:stCondLst>
                                    <p:cond delay="0"/>
                                  </p:stCondLst>
                                  <p:childTnLst>
                                    <p:animEffect transition="out" filter="wheel(4)">
                                      <p:cBhvr>
                                        <p:cTn id="117" dur="1000"/>
                                        <p:tgtEl>
                                          <p:spTgt spid="227354"/>
                                        </p:tgtEl>
                                      </p:cBhvr>
                                    </p:animEffect>
                                    <p:set>
                                      <p:cBhvr>
                                        <p:cTn id="118" dur="1" fill="hold">
                                          <p:stCondLst>
                                            <p:cond delay="999"/>
                                          </p:stCondLst>
                                        </p:cTn>
                                        <p:tgtEl>
                                          <p:spTgt spid="22735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27357"/>
                                        </p:tgtEl>
                                        <p:attrNameLst>
                                          <p:attrName>style.visibility</p:attrName>
                                        </p:attrNameLst>
                                      </p:cBhvr>
                                      <p:to>
                                        <p:strVal val="visible"/>
                                      </p:to>
                                    </p:set>
                                    <p:animEffect transition="in" filter="fade">
                                      <p:cBhvr>
                                        <p:cTn id="123" dur="1000"/>
                                        <p:tgtEl>
                                          <p:spTgt spid="227357"/>
                                        </p:tgtEl>
                                      </p:cBhvr>
                                    </p:animEffect>
                                  </p:childTnLst>
                                </p:cTn>
                              </p:par>
                            </p:childTnLst>
                          </p:cTn>
                        </p:par>
                        <p:par>
                          <p:cTn id="124" fill="hold">
                            <p:stCondLst>
                              <p:cond delay="1000"/>
                            </p:stCondLst>
                            <p:childTnLst>
                              <p:par>
                                <p:cTn id="125" presetID="21" presetClass="exit" presetSubtype="4" fill="hold" grpId="1" nodeType="afterEffect">
                                  <p:stCondLst>
                                    <p:cond delay="0"/>
                                  </p:stCondLst>
                                  <p:childTnLst>
                                    <p:animEffect transition="out" filter="wheel(4)">
                                      <p:cBhvr>
                                        <p:cTn id="126" dur="1000"/>
                                        <p:tgtEl>
                                          <p:spTgt spid="227357"/>
                                        </p:tgtEl>
                                      </p:cBhvr>
                                    </p:animEffect>
                                    <p:set>
                                      <p:cBhvr>
                                        <p:cTn id="127" dur="1" fill="hold">
                                          <p:stCondLst>
                                            <p:cond delay="999"/>
                                          </p:stCondLst>
                                        </p:cTn>
                                        <p:tgtEl>
                                          <p:spTgt spid="2273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62" grpId="0" animBg="1"/>
      <p:bldP spid="227363" grpId="0" animBg="1"/>
      <p:bldP spid="2" grpId="0" animBg="1"/>
      <p:bldP spid="2" grpId="1" animBg="1"/>
      <p:bldP spid="227335" grpId="0" animBg="1"/>
      <p:bldP spid="227337" grpId="0" animBg="1"/>
      <p:bldP spid="227339" grpId="0" animBg="1"/>
      <p:bldP spid="227339" grpId="1" animBg="1"/>
      <p:bldP spid="227340" grpId="0" animBg="1"/>
      <p:bldP spid="227343" grpId="0" animBg="1"/>
      <p:bldP spid="227344" grpId="0" animBg="1"/>
      <p:bldP spid="227346" grpId="0" animBg="1"/>
      <p:bldP spid="227347" grpId="0" animBg="1"/>
      <p:bldP spid="227348" grpId="0" animBg="1"/>
      <p:bldP spid="227351" grpId="0" animBg="1"/>
      <p:bldP spid="227351" grpId="1" animBg="1"/>
      <p:bldP spid="227354" grpId="0" animBg="1"/>
      <p:bldP spid="227354" grpId="1" animBg="1"/>
      <p:bldP spid="227356" grpId="0" animBg="1"/>
      <p:bldP spid="227356" grpId="1" animBg="1"/>
      <p:bldP spid="227356" grpId="2" animBg="1"/>
      <p:bldP spid="227357" grpId="0" animBg="1"/>
      <p:bldP spid="227357" grpId="1" animBg="1"/>
      <p:bldP spid="227365" grpId="0" animBg="1"/>
      <p:bldP spid="227369" grpId="0" animBg="1"/>
      <p:bldP spid="227370" grpId="0" animBg="1"/>
      <p:bldP spid="227350" grpId="0" animBg="1"/>
      <p:bldP spid="227350" grpId="1" animBg="1"/>
      <p:bldP spid="227350"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pPr eaLnBrk="1" hangingPunct="1"/>
            <a:r>
              <a:rPr lang="en-AU" smtClean="0"/>
              <a:t>Essential Elements of Sketch Maps</a:t>
            </a:r>
          </a:p>
        </p:txBody>
      </p:sp>
      <p:pic>
        <p:nvPicPr>
          <p:cNvPr id="229378" name="Picture 3" descr="Document (7).jpg"/>
          <p:cNvPicPr>
            <a:picLocks noChangeAspect="1"/>
          </p:cNvPicPr>
          <p:nvPr/>
        </p:nvPicPr>
        <p:blipFill>
          <a:blip r:embed="rId3">
            <a:lum bright="6000" contrast="24000"/>
          </a:blip>
          <a:srcRect/>
          <a:stretch>
            <a:fillRect/>
          </a:stretch>
        </p:blipFill>
        <p:spPr bwMode="auto">
          <a:xfrm>
            <a:off x="3995738" y="1844675"/>
            <a:ext cx="4979987" cy="3714750"/>
          </a:xfrm>
          <a:prstGeom prst="rect">
            <a:avLst/>
          </a:prstGeom>
          <a:noFill/>
          <a:ln w="9525">
            <a:noFill/>
            <a:miter lim="800000"/>
            <a:headEnd/>
            <a:tailEnd/>
          </a:ln>
        </p:spPr>
      </p:pic>
      <p:sp>
        <p:nvSpPr>
          <p:cNvPr id="229379" name="TextBox 4"/>
          <p:cNvSpPr txBox="1">
            <a:spLocks noChangeArrowheads="1"/>
          </p:cNvSpPr>
          <p:nvPr/>
        </p:nvSpPr>
        <p:spPr bwMode="auto">
          <a:xfrm>
            <a:off x="323850" y="1844675"/>
            <a:ext cx="3709988" cy="4473575"/>
          </a:xfrm>
          <a:prstGeom prst="rect">
            <a:avLst/>
          </a:prstGeom>
          <a:noFill/>
          <a:ln w="9525">
            <a:noFill/>
            <a:miter lim="800000"/>
            <a:headEnd/>
            <a:tailEnd/>
          </a:ln>
        </p:spPr>
        <p:txBody>
          <a:bodyPr>
            <a:spAutoFit/>
          </a:bodyPr>
          <a:lstStyle/>
          <a:p>
            <a:r>
              <a:rPr lang="en-AU" sz="2400"/>
              <a:t>REMBEMBER BOTLSS</a:t>
            </a:r>
          </a:p>
          <a:p>
            <a:endParaRPr lang="en-AU" sz="2400"/>
          </a:p>
          <a:p>
            <a:pPr>
              <a:buFontTx/>
              <a:buAutoNum type="arabicPeriod"/>
            </a:pPr>
            <a:r>
              <a:rPr lang="en-AU" sz="2400">
                <a:solidFill>
                  <a:srgbClr val="FF0000"/>
                </a:solidFill>
              </a:rPr>
              <a:t>Border</a:t>
            </a:r>
          </a:p>
          <a:p>
            <a:pPr>
              <a:buFontTx/>
              <a:buAutoNum type="arabicPeriod"/>
            </a:pPr>
            <a:r>
              <a:rPr lang="en-AU" sz="2400">
                <a:solidFill>
                  <a:srgbClr val="FF0000"/>
                </a:solidFill>
              </a:rPr>
              <a:t>Orientation (north point)</a:t>
            </a:r>
          </a:p>
          <a:p>
            <a:pPr>
              <a:buFontTx/>
              <a:buAutoNum type="arabicPeriod"/>
            </a:pPr>
            <a:r>
              <a:rPr lang="en-AU" sz="2400">
                <a:solidFill>
                  <a:srgbClr val="FF0000"/>
                </a:solidFill>
              </a:rPr>
              <a:t>Legend</a:t>
            </a:r>
          </a:p>
          <a:p>
            <a:pPr>
              <a:buFontTx/>
              <a:buAutoNum type="arabicPeriod"/>
            </a:pPr>
            <a:r>
              <a:rPr lang="en-AU" sz="2400">
                <a:solidFill>
                  <a:srgbClr val="FF0000"/>
                </a:solidFill>
              </a:rPr>
              <a:t>Title</a:t>
            </a:r>
          </a:p>
          <a:p>
            <a:pPr>
              <a:buFontTx/>
              <a:buAutoNum type="arabicPeriod"/>
            </a:pPr>
            <a:r>
              <a:rPr lang="en-AU" sz="2400">
                <a:solidFill>
                  <a:srgbClr val="FF0000"/>
                </a:solidFill>
              </a:rPr>
              <a:t>Scale</a:t>
            </a:r>
          </a:p>
          <a:p>
            <a:pPr>
              <a:buFontTx/>
              <a:buAutoNum type="arabicPeriod"/>
            </a:pPr>
            <a:r>
              <a:rPr lang="en-AU" sz="2400">
                <a:solidFill>
                  <a:srgbClr val="FF0000"/>
                </a:solidFill>
              </a:rPr>
              <a:t>Source</a:t>
            </a:r>
          </a:p>
          <a:p>
            <a:pPr>
              <a:buFontTx/>
              <a:buAutoNum type="arabicPeriod"/>
            </a:pPr>
            <a:endParaRPr lang="en-AU" sz="2400">
              <a:solidFill>
                <a:srgbClr val="FF0000"/>
              </a:solidFill>
            </a:endParaRPr>
          </a:p>
          <a:p>
            <a:r>
              <a:rPr lang="en-AU" sz="2400">
                <a:solidFill>
                  <a:srgbClr val="FF0000"/>
                </a:solidFill>
              </a:rPr>
              <a:t>Make labels clear and place them outside the sketch if necessary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itle 1"/>
          <p:cNvSpPr>
            <a:spLocks noGrp="1"/>
          </p:cNvSpPr>
          <p:nvPr>
            <p:ph type="title"/>
          </p:nvPr>
        </p:nvSpPr>
        <p:spPr>
          <a:xfrm>
            <a:off x="468313" y="333375"/>
            <a:ext cx="8229600" cy="1143000"/>
          </a:xfrm>
        </p:spPr>
        <p:txBody>
          <a:bodyPr/>
          <a:lstStyle/>
          <a:p>
            <a:pPr eaLnBrk="1" hangingPunct="1"/>
            <a:r>
              <a:rPr lang="en-AU" smtClean="0">
                <a:solidFill>
                  <a:srgbClr val="009900"/>
                </a:solidFill>
              </a:rPr>
              <a:t>NOTE</a:t>
            </a:r>
          </a:p>
        </p:txBody>
      </p:sp>
      <p:sp>
        <p:nvSpPr>
          <p:cNvPr id="231426" name="Content Placeholder 2"/>
          <p:cNvSpPr>
            <a:spLocks noGrp="1"/>
          </p:cNvSpPr>
          <p:nvPr>
            <p:ph idx="1"/>
          </p:nvPr>
        </p:nvSpPr>
        <p:spPr>
          <a:xfrm>
            <a:off x="468313" y="1341438"/>
            <a:ext cx="8229600" cy="4525962"/>
          </a:xfrm>
        </p:spPr>
        <p:txBody>
          <a:bodyPr/>
          <a:lstStyle/>
          <a:p>
            <a:pPr marL="266700" indent="0" eaLnBrk="1" hangingPunct="1">
              <a:buFont typeface="Arial" charset="0"/>
              <a:buNone/>
            </a:pPr>
            <a:r>
              <a:rPr lang="en-AU" smtClean="0"/>
              <a:t>Do you remember the important elements of a sketch map?</a:t>
            </a:r>
          </a:p>
          <a:p>
            <a:pPr marL="266700" indent="0" eaLnBrk="1" hangingPunct="1">
              <a:buFont typeface="Arial" charset="0"/>
              <a:buNone/>
            </a:pPr>
            <a:endParaRPr lang="en-AU" smtClean="0"/>
          </a:p>
          <a:p>
            <a:pPr marL="266700" indent="0" eaLnBrk="1" hangingPunct="1">
              <a:buFont typeface="Arial" charset="0"/>
              <a:buNone/>
            </a:pPr>
            <a:r>
              <a:rPr lang="en-AU" smtClean="0"/>
              <a:t>See if you can write them in your file without looking at any notes.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itle 1"/>
          <p:cNvSpPr>
            <a:spLocks noGrp="1"/>
          </p:cNvSpPr>
          <p:nvPr>
            <p:ph type="title"/>
          </p:nvPr>
        </p:nvSpPr>
        <p:spPr>
          <a:xfrm>
            <a:off x="468313" y="-171450"/>
            <a:ext cx="8229600" cy="1143000"/>
          </a:xfrm>
        </p:spPr>
        <p:txBody>
          <a:bodyPr/>
          <a:lstStyle/>
          <a:p>
            <a:pPr eaLnBrk="1" hangingPunct="1"/>
            <a:r>
              <a:rPr lang="en-AU" smtClean="0">
                <a:solidFill>
                  <a:srgbClr val="FF0000"/>
                </a:solidFill>
              </a:rPr>
              <a:t>Mean</a:t>
            </a:r>
            <a:r>
              <a:rPr lang="en-AU" smtClean="0"/>
              <a:t>, </a:t>
            </a:r>
            <a:r>
              <a:rPr lang="en-AU" smtClean="0">
                <a:solidFill>
                  <a:srgbClr val="0070C0"/>
                </a:solidFill>
              </a:rPr>
              <a:t>Median</a:t>
            </a:r>
            <a:r>
              <a:rPr lang="en-AU" smtClean="0"/>
              <a:t>, </a:t>
            </a:r>
            <a:r>
              <a:rPr lang="en-AU" smtClean="0">
                <a:solidFill>
                  <a:srgbClr val="00B050"/>
                </a:solidFill>
              </a:rPr>
              <a:t>Range</a:t>
            </a:r>
          </a:p>
        </p:txBody>
      </p:sp>
      <p:sp>
        <p:nvSpPr>
          <p:cNvPr id="3" name="Content Placeholder 2"/>
          <p:cNvSpPr>
            <a:spLocks noGrp="1"/>
          </p:cNvSpPr>
          <p:nvPr>
            <p:ph idx="1"/>
          </p:nvPr>
        </p:nvSpPr>
        <p:spPr>
          <a:xfrm>
            <a:off x="468313" y="765175"/>
            <a:ext cx="8229600" cy="4525963"/>
          </a:xfrm>
        </p:spPr>
        <p:txBody>
          <a:bodyPr/>
          <a:lstStyle/>
          <a:p>
            <a:pPr marL="0" indent="0" eaLnBrk="1" hangingPunct="1">
              <a:buFont typeface="Arial" charset="0"/>
              <a:buNone/>
              <a:defRPr/>
            </a:pPr>
            <a:r>
              <a:rPr lang="en-AU" dirty="0" smtClean="0">
                <a:solidFill>
                  <a:srgbClr val="FF0000"/>
                </a:solidFill>
              </a:rPr>
              <a:t>Mean </a:t>
            </a:r>
            <a:r>
              <a:rPr lang="en-AU" dirty="0" smtClean="0"/>
              <a:t>– average of the values</a:t>
            </a:r>
          </a:p>
          <a:p>
            <a:pPr marL="0" indent="0" eaLnBrk="1" hangingPunct="1">
              <a:buFont typeface="Arial" charset="0"/>
              <a:buNone/>
              <a:defRPr/>
            </a:pPr>
            <a:r>
              <a:rPr lang="en-AU" dirty="0" smtClean="0">
                <a:solidFill>
                  <a:srgbClr val="0070C0"/>
                </a:solidFill>
              </a:rPr>
              <a:t>Median</a:t>
            </a:r>
            <a:r>
              <a:rPr lang="en-AU" dirty="0" smtClean="0"/>
              <a:t> – when ranked in order lowest to highest it’s the middle value</a:t>
            </a:r>
          </a:p>
          <a:p>
            <a:pPr marL="0" indent="0" eaLnBrk="1" hangingPunct="1">
              <a:buFont typeface="Arial" charset="0"/>
              <a:buNone/>
              <a:defRPr/>
            </a:pPr>
            <a:r>
              <a:rPr lang="en-AU" dirty="0" smtClean="0">
                <a:solidFill>
                  <a:srgbClr val="00B050"/>
                </a:solidFill>
              </a:rPr>
              <a:t>Range</a:t>
            </a:r>
            <a:r>
              <a:rPr lang="en-AU" dirty="0" smtClean="0"/>
              <a:t> – the difference between the highest and lowest values</a:t>
            </a:r>
          </a:p>
          <a:p>
            <a:pPr marL="0" indent="0" eaLnBrk="1" hangingPunct="1">
              <a:buFont typeface="Arial" charset="0"/>
              <a:buNone/>
              <a:defRPr/>
            </a:pPr>
            <a:endParaRPr lang="en-AU" dirty="0"/>
          </a:p>
          <a:p>
            <a:pPr marL="0" indent="0" eaLnBrk="1" hangingPunct="1">
              <a:buFont typeface="Arial" charset="0"/>
              <a:buNone/>
              <a:defRPr/>
            </a:pPr>
            <a:r>
              <a:rPr lang="en-AU" dirty="0" smtClean="0"/>
              <a:t>For numbers 2, 2, 2, 3, 4, 5, 7, 7</a:t>
            </a:r>
          </a:p>
          <a:p>
            <a:pPr eaLnBrk="1" hangingPunct="1">
              <a:buFontTx/>
              <a:buChar char="-"/>
              <a:defRPr/>
            </a:pPr>
            <a:r>
              <a:rPr lang="en-AU" dirty="0" smtClean="0">
                <a:solidFill>
                  <a:srgbClr val="FF0000"/>
                </a:solidFill>
              </a:rPr>
              <a:t>Mean</a:t>
            </a:r>
            <a:r>
              <a:rPr lang="en-AU" dirty="0" smtClean="0"/>
              <a:t> is……. </a:t>
            </a:r>
          </a:p>
          <a:p>
            <a:pPr eaLnBrk="1" hangingPunct="1">
              <a:buFontTx/>
              <a:buChar char="-"/>
              <a:defRPr/>
            </a:pPr>
            <a:r>
              <a:rPr lang="en-AU" dirty="0" smtClean="0">
                <a:solidFill>
                  <a:srgbClr val="0070C0"/>
                </a:solidFill>
              </a:rPr>
              <a:t>Median</a:t>
            </a:r>
            <a:r>
              <a:rPr lang="en-AU" dirty="0" smtClean="0"/>
              <a:t> is…….. </a:t>
            </a:r>
          </a:p>
          <a:p>
            <a:pPr eaLnBrk="1" hangingPunct="1">
              <a:buFontTx/>
              <a:buChar char="-"/>
              <a:defRPr/>
            </a:pPr>
            <a:r>
              <a:rPr lang="en-AU" dirty="0" smtClean="0">
                <a:solidFill>
                  <a:srgbClr val="00B050"/>
                </a:solidFill>
              </a:rPr>
              <a:t>Range </a:t>
            </a:r>
            <a:r>
              <a:rPr lang="en-AU" dirty="0" smtClean="0"/>
              <a:t>is…………</a:t>
            </a:r>
            <a:endParaRPr lang="en-AU" dirty="0"/>
          </a:p>
        </p:txBody>
      </p:sp>
      <p:sp>
        <p:nvSpPr>
          <p:cNvPr id="4" name="TextBox 3"/>
          <p:cNvSpPr txBox="1">
            <a:spLocks noChangeArrowheads="1"/>
          </p:cNvSpPr>
          <p:nvPr/>
        </p:nvSpPr>
        <p:spPr bwMode="auto">
          <a:xfrm>
            <a:off x="2957513" y="4724400"/>
            <a:ext cx="5545137" cy="739775"/>
          </a:xfrm>
          <a:prstGeom prst="rect">
            <a:avLst/>
          </a:prstGeom>
          <a:noFill/>
          <a:ln w="9525">
            <a:noFill/>
            <a:miter lim="800000"/>
            <a:headEnd/>
            <a:tailEnd/>
          </a:ln>
        </p:spPr>
        <p:txBody>
          <a:bodyPr>
            <a:spAutoFit/>
          </a:bodyPr>
          <a:lstStyle/>
          <a:p>
            <a:r>
              <a:rPr lang="en-AU" sz="2400">
                <a:latin typeface="Arial" charset="0"/>
                <a:cs typeface="Arial" charset="0"/>
              </a:rPr>
              <a:t>32 divided by 8  = 4</a:t>
            </a:r>
          </a:p>
          <a:p>
            <a:endParaRPr lang="en-AU">
              <a:latin typeface="Arial" charset="0"/>
              <a:cs typeface="Arial" charset="0"/>
            </a:endParaRPr>
          </a:p>
        </p:txBody>
      </p:sp>
      <p:sp>
        <p:nvSpPr>
          <p:cNvPr id="5" name="TextBox 4"/>
          <p:cNvSpPr txBox="1">
            <a:spLocks noChangeArrowheads="1"/>
          </p:cNvSpPr>
          <p:nvPr/>
        </p:nvSpPr>
        <p:spPr bwMode="auto">
          <a:xfrm>
            <a:off x="3276600" y="5362575"/>
            <a:ext cx="5111750" cy="461963"/>
          </a:xfrm>
          <a:prstGeom prst="rect">
            <a:avLst/>
          </a:prstGeom>
          <a:noFill/>
          <a:ln w="9525">
            <a:noFill/>
            <a:miter lim="800000"/>
            <a:headEnd/>
            <a:tailEnd/>
          </a:ln>
        </p:spPr>
        <p:txBody>
          <a:bodyPr>
            <a:spAutoFit/>
          </a:bodyPr>
          <a:lstStyle/>
          <a:p>
            <a:r>
              <a:rPr lang="en-AU" sz="2400">
                <a:latin typeface="Arial" charset="0"/>
                <a:cs typeface="Arial" charset="0"/>
              </a:rPr>
              <a:t>3.5   (3 plus 4 equals 7 divided by 2)</a:t>
            </a:r>
          </a:p>
        </p:txBody>
      </p:sp>
      <p:sp>
        <p:nvSpPr>
          <p:cNvPr id="6" name="TextBox 5"/>
          <p:cNvSpPr txBox="1">
            <a:spLocks noChangeArrowheads="1"/>
          </p:cNvSpPr>
          <p:nvPr/>
        </p:nvSpPr>
        <p:spPr bwMode="auto">
          <a:xfrm>
            <a:off x="3460750" y="5949950"/>
            <a:ext cx="4537075" cy="739775"/>
          </a:xfrm>
          <a:prstGeom prst="rect">
            <a:avLst/>
          </a:prstGeom>
          <a:noFill/>
          <a:ln w="9525">
            <a:noFill/>
            <a:miter lim="800000"/>
            <a:headEnd/>
            <a:tailEnd/>
          </a:ln>
        </p:spPr>
        <p:txBody>
          <a:bodyPr>
            <a:spAutoFit/>
          </a:bodyPr>
          <a:lstStyle/>
          <a:p>
            <a:r>
              <a:rPr lang="en-AU" sz="2400">
                <a:latin typeface="Arial" charset="0"/>
                <a:cs typeface="Arial" charset="0"/>
              </a:rPr>
              <a:t>5 (calculation of 7 subtract 2)</a:t>
            </a:r>
          </a:p>
          <a:p>
            <a:endParaRPr lang="en-AU">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itle 1"/>
          <p:cNvSpPr>
            <a:spLocks noGrp="1"/>
          </p:cNvSpPr>
          <p:nvPr>
            <p:ph type="title"/>
          </p:nvPr>
        </p:nvSpPr>
        <p:spPr/>
        <p:txBody>
          <a:bodyPr/>
          <a:lstStyle/>
          <a:p>
            <a:pPr algn="l" eaLnBrk="1" hangingPunct="1"/>
            <a:r>
              <a:rPr lang="en-AU" smtClean="0">
                <a:solidFill>
                  <a:srgbClr val="FF0000"/>
                </a:solidFill>
              </a:rPr>
              <a:t>Distribution</a:t>
            </a:r>
          </a:p>
        </p:txBody>
      </p:sp>
      <p:sp>
        <p:nvSpPr>
          <p:cNvPr id="249858" name="Content Placeholder 2"/>
          <p:cNvSpPr>
            <a:spLocks noGrp="1"/>
          </p:cNvSpPr>
          <p:nvPr>
            <p:ph idx="1"/>
          </p:nvPr>
        </p:nvSpPr>
        <p:spPr/>
        <p:txBody>
          <a:bodyPr/>
          <a:lstStyle/>
          <a:p>
            <a:pPr eaLnBrk="1" hangingPunct="1"/>
            <a:r>
              <a:rPr lang="en-AU" smtClean="0"/>
              <a:t>is the arrangement  of objects viewed at a variety of scales.</a:t>
            </a:r>
          </a:p>
          <a:p>
            <a:pPr eaLnBrk="1" hangingPunct="1"/>
            <a:endParaRPr lang="en-AU" smtClean="0"/>
          </a:p>
          <a:p>
            <a:pPr eaLnBrk="1" hangingPunct="1"/>
            <a:r>
              <a:rPr lang="en-AU" smtClean="0"/>
              <a:t>These may be at or near the Earth or beyond</a:t>
            </a:r>
          </a:p>
          <a:p>
            <a:pPr eaLnBrk="1" hangingPunct="1"/>
            <a:endParaRPr lang="en-AU" smtClean="0"/>
          </a:p>
          <a:p>
            <a:pPr eaLnBrk="1" hangingPunct="1"/>
            <a:r>
              <a:rPr lang="en-AU" smtClean="0"/>
              <a:t>This is used to describe WHERE everything is within a space</a:t>
            </a:r>
          </a:p>
        </p:txBody>
      </p:sp>
      <p:sp>
        <p:nvSpPr>
          <p:cNvPr id="4" name="TextBox 3"/>
          <p:cNvSpPr txBox="1"/>
          <p:nvPr/>
        </p:nvSpPr>
        <p:spPr>
          <a:xfrm>
            <a:off x="5435600" y="404813"/>
            <a:ext cx="3543300" cy="584200"/>
          </a:xfrm>
          <a:prstGeom prst="rect">
            <a:avLst/>
          </a:prstGeom>
          <a:noFill/>
        </p:spPr>
        <p:txBody>
          <a:bodyPr wrap="none">
            <a:spAutoFit/>
          </a:bodyPr>
          <a:lstStyle/>
          <a:p>
            <a:pPr>
              <a:defRPr/>
            </a:pPr>
            <a:r>
              <a:rPr lang="en-AU" sz="3200" b="1" dirty="0">
                <a:solidFill>
                  <a:schemeClr val="tx2">
                    <a:lumMod val="60000"/>
                    <a:lumOff val="40000"/>
                  </a:schemeClr>
                </a:solidFill>
                <a:latin typeface="Bradley Hand ITC" pitchFamily="66" charset="0"/>
                <a:ea typeface="+mn-ea"/>
                <a:cs typeface="Arial" charset="0"/>
              </a:rPr>
              <a:t>How is it arranged?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itle 1"/>
          <p:cNvSpPr>
            <a:spLocks noGrp="1"/>
          </p:cNvSpPr>
          <p:nvPr>
            <p:ph type="title"/>
          </p:nvPr>
        </p:nvSpPr>
        <p:spPr/>
        <p:txBody>
          <a:bodyPr/>
          <a:lstStyle/>
          <a:p>
            <a:pPr algn="l" eaLnBrk="1" hangingPunct="1"/>
            <a:r>
              <a:rPr lang="en-AU" smtClean="0">
                <a:solidFill>
                  <a:srgbClr val="FF0000"/>
                </a:solidFill>
              </a:rPr>
              <a:t>Spatial Association</a:t>
            </a:r>
          </a:p>
        </p:txBody>
      </p:sp>
      <p:sp>
        <p:nvSpPr>
          <p:cNvPr id="251906" name="Content Placeholder 2"/>
          <p:cNvSpPr>
            <a:spLocks noGrp="1"/>
          </p:cNvSpPr>
          <p:nvPr>
            <p:ph idx="1"/>
          </p:nvPr>
        </p:nvSpPr>
        <p:spPr>
          <a:xfrm>
            <a:off x="468313" y="1341438"/>
            <a:ext cx="8415337" cy="4525962"/>
          </a:xfrm>
        </p:spPr>
        <p:txBody>
          <a:bodyPr/>
          <a:lstStyle/>
          <a:p>
            <a:pPr eaLnBrk="1" hangingPunct="1"/>
            <a:r>
              <a:rPr lang="en-AU" smtClean="0"/>
              <a:t>is the degree to which two or more things are similarly arranged over space or the location of one thing is dependant on another.</a:t>
            </a:r>
          </a:p>
          <a:p>
            <a:pPr eaLnBrk="1" hangingPunct="1"/>
            <a:r>
              <a:rPr lang="en-AU" smtClean="0"/>
              <a:t>spatial association compares distribution patterns and may be:</a:t>
            </a:r>
          </a:p>
          <a:p>
            <a:pPr lvl="1" eaLnBrk="1" hangingPunct="1"/>
            <a:r>
              <a:rPr lang="en-AU" smtClean="0"/>
              <a:t> strong e.g. </a:t>
            </a:r>
            <a:r>
              <a:rPr lang="en-AU" sz="2000" smtClean="0"/>
              <a:t>location of elderly people and aged care facilities</a:t>
            </a:r>
          </a:p>
          <a:p>
            <a:pPr lvl="1" eaLnBrk="1" hangingPunct="1"/>
            <a:r>
              <a:rPr lang="en-AU" smtClean="0"/>
              <a:t>weak e.g. </a:t>
            </a:r>
            <a:r>
              <a:rPr lang="en-AU" sz="2000" smtClean="0"/>
              <a:t>location of cabinet making factories and steal fabrication plants (both occur in industrial areas)</a:t>
            </a:r>
          </a:p>
          <a:p>
            <a:pPr lvl="1" eaLnBrk="1" hangingPunct="1"/>
            <a:r>
              <a:rPr lang="en-AU" smtClean="0"/>
              <a:t>non existent e.g. </a:t>
            </a:r>
            <a:r>
              <a:rPr lang="en-AU" sz="2000" smtClean="0"/>
              <a:t>location of fish and chip shops and football ovals </a:t>
            </a:r>
          </a:p>
        </p:txBody>
      </p:sp>
      <p:sp>
        <p:nvSpPr>
          <p:cNvPr id="251907" name="TextBox 3"/>
          <p:cNvSpPr txBox="1">
            <a:spLocks noChangeArrowheads="1"/>
          </p:cNvSpPr>
          <p:nvPr/>
        </p:nvSpPr>
        <p:spPr bwMode="auto">
          <a:xfrm>
            <a:off x="5940425" y="404813"/>
            <a:ext cx="3179763" cy="519112"/>
          </a:xfrm>
          <a:prstGeom prst="rect">
            <a:avLst/>
          </a:prstGeom>
          <a:noFill/>
          <a:ln w="9525">
            <a:noFill/>
            <a:miter lim="800000"/>
            <a:headEnd/>
            <a:tailEnd/>
          </a:ln>
        </p:spPr>
        <p:txBody>
          <a:bodyPr wrap="none">
            <a:spAutoFit/>
          </a:bodyPr>
          <a:lstStyle/>
          <a:p>
            <a:r>
              <a:rPr lang="en-AU" sz="2800" b="1">
                <a:solidFill>
                  <a:srgbClr val="558ED5"/>
                </a:solidFill>
                <a:latin typeface="Bradley Hand ITC" pitchFamily="66" charset="0"/>
                <a:cs typeface="Arial" charset="0"/>
              </a:rPr>
              <a:t>This goes with that..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2157</TotalTime>
  <Words>1187</Words>
  <Application>Microsoft Office PowerPoint</Application>
  <PresentationFormat>On-screen Show (4:3)</PresentationFormat>
  <Paragraphs>127</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Berlin Sans FB Demi</vt:lpstr>
      <vt:lpstr>Bradley Hand ITC</vt:lpstr>
      <vt:lpstr>Calibri</vt:lpstr>
      <vt:lpstr>Calibri Light</vt:lpstr>
      <vt:lpstr>Gabriola</vt:lpstr>
      <vt:lpstr>Office Theme</vt:lpstr>
      <vt:lpstr>Mapping and Practical Skills</vt:lpstr>
      <vt:lpstr>Interpreting Landforms</vt:lpstr>
      <vt:lpstr>Different types of Photographs</vt:lpstr>
      <vt:lpstr>Sketch maps</vt:lpstr>
      <vt:lpstr>Essential Elements of Sketch Maps</vt:lpstr>
      <vt:lpstr>NOTE</vt:lpstr>
      <vt:lpstr>Mean, Median, Range</vt:lpstr>
      <vt:lpstr>Distribution</vt:lpstr>
      <vt:lpstr>Spatial Association</vt:lpstr>
      <vt:lpstr>Spatial Interaction</vt:lpstr>
      <vt:lpstr>Spatial Change Over Time</vt:lpstr>
      <vt:lpstr>Region</vt:lpstr>
      <vt:lpstr>MAPS &amp; GRAPHS</vt:lpstr>
      <vt:lpstr>Choropleth Map</vt:lpstr>
      <vt:lpstr>Choropleth map</vt:lpstr>
      <vt:lpstr>Isolines</vt:lpstr>
      <vt:lpstr>ISOLINES on maps joining places of equal…</vt:lpstr>
      <vt:lpstr>Isopleth Mapping</vt:lpstr>
      <vt:lpstr>Proportional Symbol Maps</vt:lpstr>
      <vt:lpstr>Dot Maps</vt:lpstr>
      <vt:lpstr>Graphs</vt:lpstr>
      <vt:lpstr>Remember </vt:lpstr>
      <vt:lpstr>Pie charts</vt:lpstr>
      <vt:lpstr>PowerPoint Presentation</vt:lpstr>
      <vt:lpstr>PowerPoint Presentation</vt:lpstr>
      <vt:lpstr>Bar graphs</vt:lpstr>
      <vt:lpstr>PowerPoint Presentation</vt:lpstr>
    </vt:vector>
  </TitlesOfParts>
  <Company>Free Reformed School Association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&amp; PRACTICAL SKILLS</dc:title>
  <dc:creator>Houweling Phil</dc:creator>
  <cp:lastModifiedBy>RINTOUL Brooke [Narrogin Senior High School]</cp:lastModifiedBy>
  <cp:revision>93</cp:revision>
  <cp:lastPrinted>2018-02-12T01:50:21Z</cp:lastPrinted>
  <dcterms:created xsi:type="dcterms:W3CDTF">2010-05-31T01:10:21Z</dcterms:created>
  <dcterms:modified xsi:type="dcterms:W3CDTF">2019-03-02T01:56:22Z</dcterms:modified>
</cp:coreProperties>
</file>